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64" r:id="rId4"/>
    <p:sldId id="270" r:id="rId5"/>
    <p:sldId id="273" r:id="rId6"/>
    <p:sldId id="272" r:id="rId7"/>
    <p:sldId id="271" r:id="rId8"/>
    <p:sldId id="257" r:id="rId9"/>
    <p:sldId id="258" r:id="rId10"/>
    <p:sldId id="259" r:id="rId11"/>
    <p:sldId id="261" r:id="rId12"/>
    <p:sldId id="260" r:id="rId13"/>
    <p:sldId id="269" r:id="rId14"/>
    <p:sldId id="266" r:id="rId15"/>
    <p:sldId id="268" r:id="rId16"/>
    <p:sldId id="262" r:id="rId17"/>
    <p:sldId id="263" r:id="rId18"/>
  </p:sldIdLst>
  <p:sldSz cx="12192000" cy="6858000"/>
  <p:notesSz cx="6858000" cy="9144000"/>
  <p:custDataLst>
    <p:tags r:id="rId21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F3F3F3"/>
    <a:srgbClr val="B0B0B0"/>
    <a:srgbClr val="F0F0F0"/>
    <a:srgbClr val="FFFFFF"/>
    <a:srgbClr val="3A3A3A"/>
    <a:srgbClr val="E1E1E1"/>
    <a:srgbClr val="EBEBEB"/>
    <a:srgbClr val="191919"/>
    <a:srgbClr val="0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0155" autoAdjust="0"/>
  </p:normalViewPr>
  <p:slideViewPr>
    <p:cSldViewPr>
      <p:cViewPr varScale="1">
        <p:scale>
          <a:sx n="57" d="100"/>
          <a:sy n="57" d="100"/>
        </p:scale>
        <p:origin x="3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220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3D0E1-E89E-428F-BA3A-6F549122BE1B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D3709-383A-4B6D-A101-654472C7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46094-0B7B-47AE-BF87-9780052D224A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DDEA6-C197-4374-8CD6-22C707B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4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6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3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TODO!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3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7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/>
              <a:t>TODO!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DEA6-C197-4374-8CD6-22C707BC5EF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3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387" y="1814960"/>
            <a:ext cx="11041227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387" y="3716388"/>
            <a:ext cx="11041227" cy="2232893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20409" r="6090" b="11564"/>
          <a:stretch/>
        </p:blipFill>
        <p:spPr bwMode="auto">
          <a:xfrm>
            <a:off x="10104445" y="620689"/>
            <a:ext cx="151216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50" b="1548"/>
          <a:stretch/>
        </p:blipFill>
        <p:spPr bwMode="auto">
          <a:xfrm>
            <a:off x="575387" y="151655"/>
            <a:ext cx="2340260" cy="118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42" y="572035"/>
            <a:ext cx="2844316" cy="76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2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818" y="0"/>
            <a:ext cx="285538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433" y="0"/>
            <a:ext cx="8367184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"/>
            <a:ext cx="9889067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908050"/>
            <a:ext cx="5562600" cy="518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908050"/>
            <a:ext cx="5562600" cy="5187950"/>
          </a:xfrm>
        </p:spPr>
        <p:txBody>
          <a:bodyPr/>
          <a:lstStyle/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801352" y="6597650"/>
            <a:ext cx="1390649" cy="260350"/>
          </a:xfrm>
        </p:spPr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5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"/>
            <a:ext cx="9889067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908050"/>
            <a:ext cx="5562600" cy="518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562600" cy="518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801352" y="6597650"/>
            <a:ext cx="1390649" cy="260350"/>
          </a:xfrm>
        </p:spPr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2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9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908050"/>
            <a:ext cx="556260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08050"/>
            <a:ext cx="5562600" cy="5187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7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1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9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9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7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89" y="1672"/>
            <a:ext cx="1510061" cy="90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909191"/>
            <a:ext cx="12192000" cy="71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endParaRPr lang="en-US" sz="1800" dirty="0">
              <a:effectLst/>
              <a:latin typeface="Glass Gauge" pitchFamily="2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0"/>
            <a:ext cx="1034750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760"/>
            <a:ext cx="11328400" cy="48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2" y="6597650"/>
            <a:ext cx="1390649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100">
                <a:effectLst/>
              </a:defRPr>
            </a:lvl1pPr>
          </a:lstStyle>
          <a:p>
            <a:fld id="{C3747490-C708-4AD5-9A76-E1C28FE9F3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34434" y="6602413"/>
            <a:ext cx="1133051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050" noProof="0" dirty="0" smtClean="0"/>
              <a:t>ICRA 2016, Paper WeAbT1.7</a:t>
            </a:r>
            <a:r>
              <a:rPr lang="sl-SI" sz="1050" noProof="0" dirty="0" smtClean="0"/>
              <a:t>: Part-</a:t>
            </a:r>
            <a:r>
              <a:rPr lang="sl-SI" sz="1050" noProof="0" dirty="0" err="1" smtClean="0"/>
              <a:t>Based</a:t>
            </a:r>
            <a:r>
              <a:rPr lang="sl-SI" sz="1050" baseline="0" noProof="0" dirty="0" smtClean="0"/>
              <a:t> </a:t>
            </a:r>
            <a:r>
              <a:rPr lang="sl-SI" sz="1050" baseline="0" noProof="0" dirty="0" err="1" smtClean="0"/>
              <a:t>Room</a:t>
            </a:r>
            <a:r>
              <a:rPr lang="sl-SI" sz="1050" baseline="0" noProof="0" dirty="0" smtClean="0"/>
              <a:t> </a:t>
            </a:r>
            <a:r>
              <a:rPr lang="sl-SI" sz="1050" baseline="0" noProof="0" dirty="0" err="1" smtClean="0"/>
              <a:t>Categorization</a:t>
            </a:r>
            <a:r>
              <a:rPr lang="sl-SI" sz="1050" baseline="0" noProof="0" dirty="0" smtClean="0"/>
              <a:t> </a:t>
            </a:r>
            <a:r>
              <a:rPr lang="sl-SI" sz="1050" baseline="0" noProof="0" dirty="0" err="1" smtClean="0"/>
              <a:t>for</a:t>
            </a:r>
            <a:r>
              <a:rPr lang="sl-SI" sz="1050" baseline="0" noProof="0" dirty="0" smtClean="0"/>
              <a:t> </a:t>
            </a:r>
            <a:r>
              <a:rPr lang="sl-SI" sz="1050" baseline="0" noProof="0" dirty="0" err="1" smtClean="0"/>
              <a:t>Household</a:t>
            </a:r>
            <a:r>
              <a:rPr lang="sl-SI" sz="1050" baseline="0" noProof="0" dirty="0" smtClean="0"/>
              <a:t> </a:t>
            </a:r>
            <a:r>
              <a:rPr lang="sl-SI" sz="1050" baseline="0" noProof="0" dirty="0" err="1" smtClean="0"/>
              <a:t>Service</a:t>
            </a:r>
            <a:r>
              <a:rPr lang="sl-SI" sz="1050" baseline="0" noProof="0" dirty="0" smtClean="0"/>
              <a:t> </a:t>
            </a:r>
            <a:r>
              <a:rPr lang="sl-SI" sz="1050" baseline="0" noProof="0" dirty="0" err="1" smtClean="0"/>
              <a:t>Robots</a:t>
            </a:r>
            <a:endParaRPr lang="en-US" sz="1050" noProof="0" dirty="0">
              <a:effectLst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0" y="909191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0" y="980728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 flipH="1">
            <a:off x="0" y="6858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H="1">
            <a:off x="0" y="659765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g"/><Relationship Id="rId18" Type="http://schemas.openxmlformats.org/officeDocument/2006/relationships/image" Target="../media/image59.png"/><Relationship Id="rId3" Type="http://schemas.openxmlformats.org/officeDocument/2006/relationships/image" Target="../media/image45.jpg"/><Relationship Id="rId7" Type="http://schemas.openxmlformats.org/officeDocument/2006/relationships/image" Target="../media/image48.png"/><Relationship Id="rId12" Type="http://schemas.openxmlformats.org/officeDocument/2006/relationships/image" Target="../media/image53.jpg"/><Relationship Id="rId17" Type="http://schemas.openxmlformats.org/officeDocument/2006/relationships/image" Target="../media/image58.png"/><Relationship Id="rId2" Type="http://schemas.openxmlformats.org/officeDocument/2006/relationships/image" Target="../media/image44.jp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jpg"/><Relationship Id="rId5" Type="http://schemas.openxmlformats.org/officeDocument/2006/relationships/image" Target="../media/image19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6.jp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sl-SI" noProof="0" dirty="0" smtClean="0"/>
              <a:t>Part-Based Room Categorization for Household Service Robots</a:t>
            </a:r>
            <a:endParaRPr lang="en-US" altLang="ja-JP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Peter Uršič</a:t>
            </a:r>
            <a:r>
              <a:rPr lang="en-US" baseline="30000" noProof="0" dirty="0" smtClean="0"/>
              <a:t>1</a:t>
            </a:r>
            <a:r>
              <a:rPr lang="en-US" noProof="0" dirty="0" smtClean="0"/>
              <a:t>, Rok Mandeljc</a:t>
            </a:r>
            <a:r>
              <a:rPr lang="en-US" baseline="30000" noProof="0" dirty="0" smtClean="0"/>
              <a:t>1</a:t>
            </a:r>
            <a:r>
              <a:rPr lang="en-US" noProof="0" dirty="0" smtClean="0"/>
              <a:t>, </a:t>
            </a:r>
            <a:r>
              <a:rPr lang="en-US" noProof="0" dirty="0" err="1" smtClean="0"/>
              <a:t>Aleš</a:t>
            </a:r>
            <a:r>
              <a:rPr lang="en-US" noProof="0" dirty="0" smtClean="0"/>
              <a:t> Leonardis</a:t>
            </a:r>
            <a:r>
              <a:rPr lang="en-US" baseline="30000" noProof="0" dirty="0" smtClean="0"/>
              <a:t>2</a:t>
            </a:r>
            <a:r>
              <a:rPr lang="en-US" noProof="0" dirty="0" smtClean="0"/>
              <a:t>, </a:t>
            </a:r>
            <a:r>
              <a:rPr lang="en-US" noProof="0" dirty="0" err="1" smtClean="0"/>
              <a:t>Matej</a:t>
            </a:r>
            <a:r>
              <a:rPr lang="en-US" noProof="0" dirty="0" smtClean="0"/>
              <a:t> Kristan</a:t>
            </a:r>
            <a:r>
              <a:rPr lang="en-US" baseline="30000" noProof="0" dirty="0" smtClean="0"/>
              <a:t>1</a:t>
            </a:r>
          </a:p>
          <a:p>
            <a:endParaRPr lang="en-US" sz="2400" dirty="0"/>
          </a:p>
          <a:p>
            <a:r>
              <a:rPr lang="en-US" altLang="ja-JP" sz="1400" baseline="30000" dirty="0"/>
              <a:t>1 </a:t>
            </a:r>
            <a:r>
              <a:rPr lang="en-US" altLang="sl-SI" sz="1400" dirty="0"/>
              <a:t>Faculty of Computer and Information Science, University of Ljubljana, Slovenia</a:t>
            </a:r>
            <a:endParaRPr lang="en-US" altLang="ja-JP" sz="1400" dirty="0"/>
          </a:p>
          <a:p>
            <a:r>
              <a:rPr lang="en-US" altLang="ja-JP" sz="1400" baseline="30000" dirty="0"/>
              <a:t>2 </a:t>
            </a:r>
            <a:r>
              <a:rPr lang="en-US" altLang="sl-SI" sz="1400" dirty="0"/>
              <a:t>School of Computer Science, University of Birmingham,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7675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Dataset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noProof="0" dirty="0" smtClean="0"/>
          </a:p>
          <a:p>
            <a:endParaRPr lang="sl-SI" dirty="0"/>
          </a:p>
          <a:p>
            <a:endParaRPr lang="sl-SI" noProof="0" dirty="0" smtClean="0"/>
          </a:p>
          <a:p>
            <a:endParaRPr lang="sl-SI" dirty="0"/>
          </a:p>
          <a:p>
            <a:endParaRPr lang="sl-SI" noProof="0" dirty="0" smtClean="0"/>
          </a:p>
          <a:p>
            <a:endParaRPr lang="sl-SI" dirty="0"/>
          </a:p>
          <a:p>
            <a:endParaRPr lang="sl-SI" noProof="0" dirty="0" smtClean="0"/>
          </a:p>
          <a:p>
            <a:endParaRPr lang="sl-SI" noProof="0" dirty="0" smtClean="0"/>
          </a:p>
          <a:p>
            <a:r>
              <a:rPr lang="en-US" noProof="0" dirty="0" smtClean="0"/>
              <a:t>Revised 8-category subset available at:</a:t>
            </a:r>
            <a:endParaRPr lang="sl-SI" noProof="0" dirty="0" smtClean="0"/>
          </a:p>
          <a:p>
            <a:pPr lvl="1"/>
            <a:r>
              <a:rPr lang="en-US" sz="1600" dirty="0"/>
              <a:t>http://vision.fe.uni-lj.si/~rokm/icra2016/household_room_dataset</a:t>
            </a:r>
            <a:endParaRPr lang="sl-SI" sz="1600" noProof="0" dirty="0" smtClean="0"/>
          </a:p>
          <a:p>
            <a:pPr marL="457200" lvl="1" indent="0">
              <a:buNone/>
            </a:pP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9" y="1990733"/>
            <a:ext cx="2824804" cy="2090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0129" y="4191472"/>
            <a:ext cx="282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bedroom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/indoor_0057.jpg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80" y="1256284"/>
            <a:ext cx="2118604" cy="2824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11480" y="4191471"/>
            <a:ext cx="211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bedroom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/indoor_0113.jpg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109" y="1670589"/>
            <a:ext cx="2410499" cy="2410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158108" y="4191471"/>
            <a:ext cx="2410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bedroom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/strongcpl_t.jpg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2957" y="4191471"/>
            <a:ext cx="2410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bedroom</a:t>
            </a:r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/hunter_room.jpg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2957" y="1670589"/>
            <a:ext cx="2410499" cy="2410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486916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Experimental</a:t>
            </a:r>
            <a:r>
              <a:rPr lang="sl-SI" dirty="0" smtClean="0"/>
              <a:t> </a:t>
            </a:r>
            <a:r>
              <a:rPr lang="sl-SI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68760"/>
            <a:ext cx="11328400" cy="4827240"/>
          </a:xfrm>
        </p:spPr>
        <p:txBody>
          <a:bodyPr/>
          <a:lstStyle/>
          <a:p>
            <a:r>
              <a:rPr lang="sl-SI" dirty="0" err="1" smtClean="0"/>
              <a:t>Classification</a:t>
            </a:r>
            <a:r>
              <a:rPr lang="sl-SI" dirty="0" smtClean="0"/>
              <a:t> </a:t>
            </a:r>
            <a:r>
              <a:rPr lang="sl-SI" dirty="0" err="1" smtClean="0"/>
              <a:t>accuracy</a:t>
            </a:r>
            <a:r>
              <a:rPr lang="sl-SI" dirty="0" smtClean="0"/>
              <a:t>: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err="1" smtClean="0"/>
              <a:t>better</a:t>
            </a:r>
            <a:r>
              <a:rPr lang="sl-SI" dirty="0" smtClean="0"/>
              <a:t> on </a:t>
            </a:r>
            <a:r>
              <a:rPr lang="sl-SI" dirty="0" err="1" smtClean="0"/>
              <a:t>children‘s</a:t>
            </a:r>
            <a:r>
              <a:rPr lang="sl-SI" dirty="0" smtClean="0"/>
              <a:t> </a:t>
            </a:r>
            <a:r>
              <a:rPr lang="sl-SI" dirty="0" err="1" smtClean="0"/>
              <a:t>rooms</a:t>
            </a:r>
            <a:r>
              <a:rPr lang="sl-SI" dirty="0" smtClean="0"/>
              <a:t>, </a:t>
            </a:r>
            <a:r>
              <a:rPr lang="sl-SI" dirty="0" err="1" smtClean="0"/>
              <a:t>worse</a:t>
            </a:r>
            <a:r>
              <a:rPr lang="sl-SI" dirty="0" smtClean="0"/>
              <a:t> on </a:t>
            </a:r>
            <a:r>
              <a:rPr lang="sl-SI" dirty="0" err="1" smtClean="0"/>
              <a:t>bedrooms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30580"/>
              </p:ext>
            </p:extLst>
          </p:nvPr>
        </p:nvGraphicFramePr>
        <p:xfrm>
          <a:off x="6123881" y="2461667"/>
          <a:ext cx="5940000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04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bath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bedr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ch.r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clo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cor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smtClean="0"/>
                        <a:t>din. r.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kitch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smtClean="0"/>
                        <a:t>liv.</a:t>
                      </a:r>
                      <a:r>
                        <a:rPr lang="sl-SI" sz="1000" i="1" baseline="0" dirty="0" smtClean="0"/>
                        <a:t> r.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bathroom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sl-SI" sz="1000" dirty="0" err="1" smtClean="0"/>
                        <a:t>target</a:t>
                      </a:r>
                      <a:r>
                        <a:rPr lang="sl-SI" sz="1000" dirty="0" smtClean="0"/>
                        <a:t> </a:t>
                      </a:r>
                      <a:r>
                        <a:rPr lang="sl-SI" sz="1000" dirty="0" err="1" smtClean="0"/>
                        <a:t>class</a:t>
                      </a:r>
                      <a:r>
                        <a:rPr lang="sl-SI" sz="1000" dirty="0" smtClean="0"/>
                        <a:t> </a:t>
                      </a:r>
                      <a:r>
                        <a:rPr lang="sl-SI" sz="1000" dirty="0" err="1" smtClean="0"/>
                        <a:t>label</a:t>
                      </a:r>
                      <a:endParaRPr lang="en-US" sz="1000" dirty="0"/>
                    </a:p>
                  </a:txBody>
                  <a:tcPr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bedroom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161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2</a:t>
                      </a:r>
                      <a:endParaRPr lang="en-US" sz="1000" dirty="0"/>
                    </a:p>
                  </a:txBody>
                  <a:tcPr anchor="ctr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5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FC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child</a:t>
                      </a:r>
                      <a:r>
                        <a:rPr lang="sl-SI" sz="1000" i="1" dirty="0" smtClean="0"/>
                        <a:t>. r.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0F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closet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0F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corridor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dining</a:t>
                      </a:r>
                      <a:r>
                        <a:rPr lang="sl-SI" sz="1000" i="1" dirty="0" smtClean="0"/>
                        <a:t> r.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2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kitchen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living</a:t>
                      </a:r>
                      <a:r>
                        <a:rPr lang="sl-SI" sz="1000" i="1" dirty="0" smtClean="0"/>
                        <a:t> r.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4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0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F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l-SI" sz="1000" dirty="0" err="1" smtClean="0"/>
                        <a:t>predicted</a:t>
                      </a:r>
                      <a:r>
                        <a:rPr lang="sl-SI" sz="1000" dirty="0" smtClean="0"/>
                        <a:t> </a:t>
                      </a:r>
                      <a:r>
                        <a:rPr lang="sl-SI" sz="1000" dirty="0" err="1" smtClean="0"/>
                        <a:t>class</a:t>
                      </a:r>
                      <a:r>
                        <a:rPr lang="sl-SI" sz="1000" dirty="0" smtClean="0"/>
                        <a:t> </a:t>
                      </a:r>
                      <a:r>
                        <a:rPr lang="sl-SI" sz="1000" dirty="0" err="1" smtClean="0"/>
                        <a:t>label</a:t>
                      </a:r>
                      <a:r>
                        <a:rPr lang="sl-SI" sz="1000" dirty="0" smtClean="0"/>
                        <a:t> (</a:t>
                      </a:r>
                      <a:r>
                        <a:rPr lang="sl-SI" sz="1000" dirty="0" err="1" smtClean="0"/>
                        <a:t>accuracy</a:t>
                      </a:r>
                      <a:r>
                        <a:rPr lang="sl-SI" sz="1000" dirty="0" smtClean="0"/>
                        <a:t>: 86.45 %)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46342"/>
              </p:ext>
            </p:extLst>
          </p:nvPr>
        </p:nvGraphicFramePr>
        <p:xfrm>
          <a:off x="47328" y="2461667"/>
          <a:ext cx="5940000" cy="243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04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bath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bedr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ch.r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clo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cor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smtClean="0"/>
                        <a:t>din. r.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kitch</a:t>
                      </a:r>
                      <a:r>
                        <a:rPr lang="sl-SI" sz="1000" i="1" dirty="0" smtClean="0"/>
                        <a:t>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smtClean="0"/>
                        <a:t>liv.</a:t>
                      </a:r>
                      <a:r>
                        <a:rPr lang="sl-SI" sz="1000" i="1" baseline="0" dirty="0" smtClean="0"/>
                        <a:t> r.</a:t>
                      </a:r>
                      <a:endParaRPr lang="en-US" sz="1000" i="1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bathroom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F0F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sl-SI" sz="1000" dirty="0" err="1" smtClean="0"/>
                        <a:t>target</a:t>
                      </a:r>
                      <a:r>
                        <a:rPr lang="sl-SI" sz="1000" dirty="0" smtClean="0"/>
                        <a:t> </a:t>
                      </a:r>
                      <a:r>
                        <a:rPr lang="sl-SI" sz="1000" dirty="0" err="1" smtClean="0"/>
                        <a:t>class</a:t>
                      </a:r>
                      <a:r>
                        <a:rPr lang="sl-SI" sz="1000" dirty="0" smtClean="0"/>
                        <a:t> </a:t>
                      </a:r>
                      <a:r>
                        <a:rPr lang="sl-SI" sz="1000" dirty="0" err="1" smtClean="0"/>
                        <a:t>label</a:t>
                      </a:r>
                      <a:endParaRPr lang="en-US" sz="1000" dirty="0"/>
                    </a:p>
                  </a:txBody>
                  <a:tcPr vert="vert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bedroom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2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EB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child</a:t>
                      </a:r>
                      <a:r>
                        <a:rPr lang="sl-SI" sz="1000" i="1" dirty="0" smtClean="0"/>
                        <a:t>. r.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closet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0F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corridor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dining</a:t>
                      </a:r>
                      <a:r>
                        <a:rPr lang="sl-SI" sz="1000" i="1" dirty="0" smtClean="0"/>
                        <a:t> r.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kitchen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sl-SI" sz="1000" i="1" dirty="0" err="1" smtClean="0"/>
                        <a:t>living</a:t>
                      </a:r>
                      <a:r>
                        <a:rPr lang="sl-SI" sz="1000" i="1" dirty="0" smtClean="0"/>
                        <a:t> r.</a:t>
                      </a:r>
                      <a:endParaRPr lang="en-US" sz="1000" i="1" dirty="0"/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0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5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9E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/>
                        <a:t>1</a:t>
                      </a:r>
                      <a:endParaRPr lang="en-US" sz="1000" dirty="0"/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4F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sl-SI" sz="1000" dirty="0" err="1" smtClean="0"/>
                        <a:t>predicted</a:t>
                      </a:r>
                      <a:r>
                        <a:rPr lang="sl-SI" sz="1000" dirty="0" smtClean="0"/>
                        <a:t> </a:t>
                      </a:r>
                      <a:r>
                        <a:rPr lang="sl-SI" sz="1000" dirty="0" err="1" smtClean="0"/>
                        <a:t>class</a:t>
                      </a:r>
                      <a:r>
                        <a:rPr lang="sl-SI" sz="1000" dirty="0" smtClean="0"/>
                        <a:t> </a:t>
                      </a:r>
                      <a:r>
                        <a:rPr lang="sl-SI" sz="1000" dirty="0" err="1" smtClean="0"/>
                        <a:t>label</a:t>
                      </a:r>
                      <a:r>
                        <a:rPr lang="sl-SI" sz="1000" dirty="0" smtClean="0"/>
                        <a:t> (</a:t>
                      </a:r>
                      <a:r>
                        <a:rPr lang="sl-SI" sz="1000" dirty="0" err="1" smtClean="0"/>
                        <a:t>accuracy</a:t>
                      </a:r>
                      <a:r>
                        <a:rPr lang="sl-SI" sz="1000" dirty="0" smtClean="0"/>
                        <a:t>: 86.45 %)</a:t>
                      </a:r>
                      <a:endParaRPr lang="en-US" sz="1000" dirty="0"/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88599" y="2060848"/>
            <a:ext cx="265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/>
              <a:t>h</a:t>
            </a:r>
            <a:r>
              <a:rPr lang="sl-SI" dirty="0" err="1" smtClean="0"/>
              <a:t>olistic</a:t>
            </a:r>
            <a:r>
              <a:rPr lang="sl-SI" dirty="0" smtClean="0"/>
              <a:t> </a:t>
            </a:r>
            <a:r>
              <a:rPr lang="sl-SI" dirty="0" err="1" smtClean="0"/>
              <a:t>hybrid</a:t>
            </a:r>
            <a:r>
              <a:rPr lang="sl-SI" dirty="0" smtClean="0"/>
              <a:t>-CNN</a:t>
            </a:r>
            <a:r>
              <a:rPr lang="sl-SI" baseline="30000" dirty="0" smtClean="0"/>
              <a:t>[1]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566700" y="2060848"/>
            <a:ext cx="305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our</a:t>
            </a:r>
            <a:r>
              <a:rPr lang="sl-SI" dirty="0" smtClean="0"/>
              <a:t> part-</a:t>
            </a:r>
            <a:r>
              <a:rPr lang="sl-SI" dirty="0" err="1" smtClean="0"/>
              <a:t>based</a:t>
            </a:r>
            <a:r>
              <a:rPr lang="sl-SI" dirty="0" smtClean="0"/>
              <a:t> </a:t>
            </a:r>
            <a:r>
              <a:rPr lang="sl-SI" dirty="0" err="1" smtClean="0"/>
              <a:t>approach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31800" y="6093296"/>
            <a:ext cx="849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 smtClean="0"/>
              <a:t>[1] </a:t>
            </a:r>
            <a:r>
              <a:rPr lang="sl-SI" sz="1050" dirty="0"/>
              <a:t>B. </a:t>
            </a:r>
            <a:r>
              <a:rPr lang="sl-SI" sz="1050" dirty="0" err="1" smtClean="0"/>
              <a:t>Zhou</a:t>
            </a:r>
            <a:r>
              <a:rPr lang="sl-SI" sz="1050" dirty="0" smtClean="0"/>
              <a:t> et </a:t>
            </a:r>
            <a:r>
              <a:rPr lang="sl-SI" sz="1050" dirty="0" err="1" smtClean="0"/>
              <a:t>al</a:t>
            </a:r>
            <a:r>
              <a:rPr lang="sl-SI" sz="1050" dirty="0" smtClean="0"/>
              <a:t>., </a:t>
            </a:r>
            <a:r>
              <a:rPr lang="sl-SI" sz="1050" i="1" dirty="0"/>
              <a:t>“</a:t>
            </a:r>
            <a:r>
              <a:rPr lang="sl-SI" sz="1050" i="1" dirty="0" err="1" smtClean="0"/>
              <a:t>Learning</a:t>
            </a:r>
            <a:r>
              <a:rPr lang="sl-SI" sz="1050" i="1" dirty="0" smtClean="0"/>
              <a:t> </a:t>
            </a:r>
            <a:r>
              <a:rPr lang="sl-SI" sz="1050" i="1" dirty="0" err="1" smtClean="0"/>
              <a:t>deep</a:t>
            </a:r>
            <a:r>
              <a:rPr lang="sl-SI" sz="1050" i="1" dirty="0" smtClean="0"/>
              <a:t> </a:t>
            </a:r>
            <a:r>
              <a:rPr lang="sl-SI" sz="1050" i="1" dirty="0" err="1"/>
              <a:t>features</a:t>
            </a:r>
            <a:r>
              <a:rPr lang="sl-SI" sz="1050" i="1" dirty="0"/>
              <a:t> </a:t>
            </a:r>
            <a:r>
              <a:rPr lang="sl-SI" sz="1050" i="1" dirty="0" err="1"/>
              <a:t>for</a:t>
            </a:r>
            <a:r>
              <a:rPr lang="sl-SI" sz="1050" i="1" dirty="0"/>
              <a:t> scene </a:t>
            </a:r>
            <a:r>
              <a:rPr lang="sl-SI" sz="1050" i="1" dirty="0" err="1"/>
              <a:t>recognition</a:t>
            </a:r>
            <a:r>
              <a:rPr lang="sl-SI" sz="1050" i="1" dirty="0"/>
              <a:t> </a:t>
            </a:r>
            <a:r>
              <a:rPr lang="sl-SI" sz="1050" i="1" dirty="0" err="1"/>
              <a:t>using</a:t>
            </a:r>
            <a:r>
              <a:rPr lang="sl-SI" sz="1050" i="1" dirty="0"/>
              <a:t> </a:t>
            </a:r>
            <a:r>
              <a:rPr lang="sl-SI" sz="1050" i="1" dirty="0" err="1"/>
              <a:t>places</a:t>
            </a:r>
            <a:r>
              <a:rPr lang="sl-SI" sz="1050" i="1" dirty="0"/>
              <a:t> </a:t>
            </a:r>
            <a:r>
              <a:rPr lang="sl-SI" sz="1050" i="1" dirty="0" err="1"/>
              <a:t>database</a:t>
            </a:r>
            <a:r>
              <a:rPr lang="sl-SI" sz="1050" i="1" dirty="0"/>
              <a:t>,”</a:t>
            </a:r>
            <a:r>
              <a:rPr lang="sl-SI" sz="1050" dirty="0"/>
              <a:t> </a:t>
            </a:r>
            <a:r>
              <a:rPr lang="sl-SI" sz="1050" dirty="0" smtClean="0"/>
              <a:t>NIPS </a:t>
            </a:r>
            <a:r>
              <a:rPr lang="sl-SI" sz="1050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5037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Experimental</a:t>
            </a:r>
            <a:r>
              <a:rPr lang="sl-SI" dirty="0"/>
              <a:t> </a:t>
            </a:r>
            <a:r>
              <a:rPr lang="sl-SI" dirty="0" err="1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Robustness</a:t>
            </a:r>
            <a:r>
              <a:rPr lang="sl-SI" dirty="0" smtClean="0"/>
              <a:t> </a:t>
            </a:r>
            <a:r>
              <a:rPr lang="sl-SI" dirty="0" err="1" smtClean="0"/>
              <a:t>study</a:t>
            </a:r>
            <a:r>
              <a:rPr lang="sl-SI" dirty="0" smtClean="0"/>
              <a:t>: </a:t>
            </a:r>
            <a:r>
              <a:rPr lang="sl-SI" dirty="0" err="1" smtClean="0"/>
              <a:t>effect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various</a:t>
            </a:r>
            <a:r>
              <a:rPr lang="sl-SI" dirty="0" smtClean="0"/>
              <a:t> image </a:t>
            </a:r>
            <a:r>
              <a:rPr lang="sl-SI" dirty="0" err="1" smtClean="0"/>
              <a:t>distortions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39492"/>
              </p:ext>
            </p:extLst>
          </p:nvPr>
        </p:nvGraphicFramePr>
        <p:xfrm>
          <a:off x="7464151" y="1916833"/>
          <a:ext cx="3888433" cy="441691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91671"/>
                <a:gridCol w="1037858"/>
                <a:gridCol w="1458904"/>
              </a:tblGrid>
              <a:tr h="781415">
                <a:tc>
                  <a:txBody>
                    <a:bodyPr/>
                    <a:lstStyle/>
                    <a:p>
                      <a:r>
                        <a:rPr lang="sl-SI" sz="1200" dirty="0" err="1" smtClean="0"/>
                        <a:t>experiment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dirty="0" err="1" smtClean="0"/>
                        <a:t>holistic</a:t>
                      </a:r>
                      <a:r>
                        <a:rPr lang="sl-SI" sz="1200" dirty="0" smtClean="0"/>
                        <a:t> </a:t>
                      </a:r>
                      <a:r>
                        <a:rPr lang="sl-SI" sz="1200" dirty="0" err="1" smtClean="0"/>
                        <a:t>hybrid</a:t>
                      </a:r>
                      <a:r>
                        <a:rPr lang="sl-SI" sz="1200" dirty="0" smtClean="0"/>
                        <a:t>-CNN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l-SI" sz="1200" dirty="0" err="1" smtClean="0"/>
                        <a:t>our</a:t>
                      </a:r>
                      <a:r>
                        <a:rPr lang="sl-SI" sz="1200" dirty="0" smtClean="0"/>
                        <a:t> part-</a:t>
                      </a:r>
                      <a:r>
                        <a:rPr lang="sl-SI" sz="1200" dirty="0" err="1" smtClean="0"/>
                        <a:t>based</a:t>
                      </a:r>
                      <a:r>
                        <a:rPr lang="sl-SI" sz="1200" baseline="0" dirty="0" smtClean="0"/>
                        <a:t> </a:t>
                      </a:r>
                      <a:r>
                        <a:rPr lang="sl-SI" sz="1200" baseline="0" dirty="0" err="1" smtClean="0"/>
                        <a:t>approach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907">
                <a:tc>
                  <a:txBody>
                    <a:bodyPr/>
                    <a:lstStyle/>
                    <a:p>
                      <a:r>
                        <a:rPr lang="sl-SI" sz="1200" i="1" dirty="0" smtClean="0"/>
                        <a:t>original image</a:t>
                      </a:r>
                      <a:endParaRPr lang="en-US" sz="12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86.45 %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85.16 %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907">
                <a:tc>
                  <a:txBody>
                    <a:bodyPr/>
                    <a:lstStyle/>
                    <a:p>
                      <a:r>
                        <a:rPr lang="sl-SI" sz="1200" i="1" dirty="0" err="1" smtClean="0"/>
                        <a:t>outside</a:t>
                      </a:r>
                      <a:r>
                        <a:rPr lang="sl-SI" sz="1200" i="1" dirty="0" smtClean="0"/>
                        <a:t> </a:t>
                      </a:r>
                      <a:r>
                        <a:rPr lang="sl-SI" sz="1200" i="1" dirty="0" err="1" smtClean="0"/>
                        <a:t>border</a:t>
                      </a:r>
                      <a:endParaRPr lang="en-US" sz="12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62.58 %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85.16 %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989">
                <a:tc>
                  <a:txBody>
                    <a:bodyPr/>
                    <a:lstStyle/>
                    <a:p>
                      <a:r>
                        <a:rPr lang="sl-SI" sz="1200" i="1" dirty="0" err="1" smtClean="0"/>
                        <a:t>black</a:t>
                      </a:r>
                      <a:r>
                        <a:rPr lang="sl-SI" sz="1200" i="1" dirty="0" smtClean="0"/>
                        <a:t> </a:t>
                      </a:r>
                      <a:r>
                        <a:rPr lang="sl-SI" sz="1200" i="1" dirty="0" err="1" smtClean="0"/>
                        <a:t>occluder</a:t>
                      </a:r>
                      <a:r>
                        <a:rPr lang="sl-SI" sz="1200" i="1" dirty="0" smtClean="0"/>
                        <a:t>, </a:t>
                      </a:r>
                      <a:r>
                        <a:rPr lang="sl-SI" sz="1200" i="1" dirty="0" err="1" smtClean="0"/>
                        <a:t>right</a:t>
                      </a:r>
                      <a:endParaRPr lang="en-US" sz="12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78.71 %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80.00 %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989">
                <a:tc>
                  <a:txBody>
                    <a:bodyPr/>
                    <a:lstStyle/>
                    <a:p>
                      <a:r>
                        <a:rPr lang="sl-SI" sz="1200" i="1" dirty="0" err="1" smtClean="0"/>
                        <a:t>black</a:t>
                      </a:r>
                      <a:r>
                        <a:rPr lang="sl-SI" sz="1200" i="1" dirty="0" smtClean="0"/>
                        <a:t> </a:t>
                      </a:r>
                      <a:r>
                        <a:rPr lang="sl-SI" sz="1200" i="1" dirty="0" err="1" smtClean="0"/>
                        <a:t>occluder</a:t>
                      </a:r>
                      <a:r>
                        <a:rPr lang="sl-SI" sz="1200" i="1" dirty="0" smtClean="0"/>
                        <a:t>,</a:t>
                      </a:r>
                      <a:r>
                        <a:rPr lang="sl-SI" sz="1200" i="1" baseline="0" dirty="0" smtClean="0"/>
                        <a:t> central</a:t>
                      </a:r>
                      <a:endParaRPr lang="en-US" sz="12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61.94 %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69.68 %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989">
                <a:tc>
                  <a:txBody>
                    <a:bodyPr/>
                    <a:lstStyle/>
                    <a:p>
                      <a:r>
                        <a:rPr lang="sl-SI" sz="1200" i="1" dirty="0" smtClean="0"/>
                        <a:t>person </a:t>
                      </a:r>
                      <a:r>
                        <a:rPr lang="sl-SI" sz="1200" i="1" dirty="0" err="1" smtClean="0"/>
                        <a:t>occluder</a:t>
                      </a:r>
                      <a:r>
                        <a:rPr lang="sl-SI" sz="1200" i="1" dirty="0" smtClean="0"/>
                        <a:t>, central</a:t>
                      </a:r>
                      <a:endParaRPr lang="en-US" sz="12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59.35 %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68.39 %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907">
                <a:tc>
                  <a:txBody>
                    <a:bodyPr/>
                    <a:lstStyle/>
                    <a:p>
                      <a:r>
                        <a:rPr lang="sl-SI" sz="1200" i="1" dirty="0" err="1" smtClean="0"/>
                        <a:t>cut</a:t>
                      </a:r>
                      <a:r>
                        <a:rPr lang="sl-SI" sz="1200" i="1" dirty="0" smtClean="0"/>
                        <a:t> </a:t>
                      </a:r>
                      <a:r>
                        <a:rPr lang="sl-SI" sz="1200" i="1" dirty="0" err="1" smtClean="0"/>
                        <a:t>right</a:t>
                      </a:r>
                      <a:r>
                        <a:rPr lang="sl-SI" sz="1200" i="1" dirty="0" smtClean="0"/>
                        <a:t> half</a:t>
                      </a:r>
                      <a:endParaRPr lang="en-US" sz="12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62.58 %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64.52 %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907">
                <a:tc>
                  <a:txBody>
                    <a:bodyPr/>
                    <a:lstStyle/>
                    <a:p>
                      <a:r>
                        <a:rPr lang="sl-SI" sz="1200" i="1" dirty="0" err="1" smtClean="0"/>
                        <a:t>cut</a:t>
                      </a:r>
                      <a:r>
                        <a:rPr lang="sl-SI" sz="1200" i="1" baseline="0" dirty="0" smtClean="0"/>
                        <a:t> top half</a:t>
                      </a:r>
                      <a:endParaRPr lang="en-US" sz="12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52.26 %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68.39 %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907">
                <a:tc>
                  <a:txBody>
                    <a:bodyPr/>
                    <a:lstStyle/>
                    <a:p>
                      <a:r>
                        <a:rPr lang="sl-SI" sz="1200" i="1" dirty="0" err="1" smtClean="0"/>
                        <a:t>upside</a:t>
                      </a:r>
                      <a:r>
                        <a:rPr lang="sl-SI" sz="1200" i="1" dirty="0" smtClean="0"/>
                        <a:t> </a:t>
                      </a:r>
                      <a:r>
                        <a:rPr lang="sl-SI" sz="1200" i="1" dirty="0" err="1" smtClean="0"/>
                        <a:t>down</a:t>
                      </a:r>
                      <a:endParaRPr lang="en-US" sz="12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52.26 %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59.35 %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6907">
                <a:tc>
                  <a:txBody>
                    <a:bodyPr/>
                    <a:lstStyle/>
                    <a:p>
                      <a:r>
                        <a:rPr lang="sl-SI" sz="1200" b="1" dirty="0" err="1" smtClean="0"/>
                        <a:t>average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64.52 </a:t>
                      </a:r>
                      <a:r>
                        <a:rPr lang="sl-SI" sz="1200" b="1" dirty="0" smtClean="0"/>
                        <a:t>%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72.58 %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3" y="1924059"/>
            <a:ext cx="1353304" cy="115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85" y="1924059"/>
            <a:ext cx="1353304" cy="115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8" y="1924059"/>
            <a:ext cx="1353304" cy="115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33" y="3486653"/>
            <a:ext cx="1353304" cy="115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85" y="3486653"/>
            <a:ext cx="1353304" cy="115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38" y="3486653"/>
            <a:ext cx="1353304" cy="115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13" y="5049248"/>
            <a:ext cx="1353304" cy="115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99" y="5049248"/>
            <a:ext cx="1353304" cy="115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413" y="3070452"/>
            <a:ext cx="1353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50" i="1" dirty="0"/>
              <a:t>original image</a:t>
            </a:r>
            <a:endParaRPr lang="en-US" sz="105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05946" y="3070452"/>
            <a:ext cx="1353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50" i="1" dirty="0" err="1"/>
              <a:t>outside</a:t>
            </a:r>
            <a:r>
              <a:rPr lang="sl-SI" sz="1050" i="1" dirty="0"/>
              <a:t> </a:t>
            </a:r>
            <a:r>
              <a:rPr lang="sl-SI" sz="1050" i="1" dirty="0" err="1"/>
              <a:t>border</a:t>
            </a:r>
            <a:endParaRPr lang="en-US" sz="105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26319" y="3070452"/>
            <a:ext cx="1353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50" i="1" dirty="0" err="1"/>
              <a:t>black</a:t>
            </a:r>
            <a:r>
              <a:rPr lang="sl-SI" sz="1050" i="1" dirty="0"/>
              <a:t> </a:t>
            </a:r>
            <a:r>
              <a:rPr lang="sl-SI" sz="1050" i="1" dirty="0" err="1"/>
              <a:t>occluder</a:t>
            </a:r>
            <a:r>
              <a:rPr lang="sl-SI" sz="1050" i="1" dirty="0"/>
              <a:t>, r.</a:t>
            </a:r>
            <a:endParaRPr lang="en-US" sz="105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9416" y="4638653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50" i="1" dirty="0" err="1"/>
              <a:t>black</a:t>
            </a:r>
            <a:r>
              <a:rPr lang="sl-SI" sz="1050" i="1" dirty="0"/>
              <a:t> </a:t>
            </a:r>
            <a:r>
              <a:rPr lang="sl-SI" sz="1050" i="1" dirty="0" err="1"/>
              <a:t>occluder</a:t>
            </a:r>
            <a:r>
              <a:rPr lang="sl-SI" sz="1050" i="1" dirty="0"/>
              <a:t>, c.</a:t>
            </a:r>
            <a:endParaRPr lang="en-US" sz="105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40572" y="4633749"/>
            <a:ext cx="15231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50" i="1" dirty="0"/>
              <a:t>person </a:t>
            </a:r>
            <a:r>
              <a:rPr lang="sl-SI" sz="1050" i="1" dirty="0" err="1"/>
              <a:t>occluder</a:t>
            </a:r>
            <a:r>
              <a:rPr lang="sl-SI" sz="1050" i="1" dirty="0"/>
              <a:t>, c.</a:t>
            </a:r>
            <a:endParaRPr lang="en-US" sz="105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25065" y="4640809"/>
            <a:ext cx="1353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50" i="1" dirty="0" err="1"/>
              <a:t>cut</a:t>
            </a:r>
            <a:r>
              <a:rPr lang="sl-SI" sz="1050" i="1" dirty="0"/>
              <a:t> </a:t>
            </a:r>
            <a:r>
              <a:rPr lang="sl-SI" sz="1050" i="1" dirty="0" err="1"/>
              <a:t>right</a:t>
            </a:r>
            <a:r>
              <a:rPr lang="sl-SI" sz="1050" i="1" dirty="0"/>
              <a:t> half</a:t>
            </a:r>
            <a:endParaRPr lang="en-US" sz="105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875413" y="6201247"/>
            <a:ext cx="1353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50" i="1" dirty="0" err="1"/>
              <a:t>cut</a:t>
            </a:r>
            <a:r>
              <a:rPr lang="sl-SI" sz="1050" i="1" dirty="0"/>
              <a:t> top half</a:t>
            </a:r>
            <a:endParaRPr lang="en-US" sz="105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01799" y="6201247"/>
            <a:ext cx="1353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50" i="1" dirty="0" err="1"/>
              <a:t>upside</a:t>
            </a:r>
            <a:r>
              <a:rPr lang="sl-SI" sz="1050" i="1" dirty="0"/>
              <a:t> </a:t>
            </a:r>
            <a:r>
              <a:rPr lang="sl-SI" sz="1050" i="1" dirty="0" err="1"/>
              <a:t>down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598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Detailed</a:t>
            </a:r>
            <a:r>
              <a:rPr lang="sl-SI" dirty="0" smtClean="0"/>
              <a:t> </a:t>
            </a:r>
            <a:r>
              <a:rPr lang="sl-SI" dirty="0" err="1" smtClean="0"/>
              <a:t>analysis</a:t>
            </a:r>
            <a:r>
              <a:rPr lang="sl-SI" dirty="0" smtClean="0"/>
              <a:t>: </a:t>
            </a:r>
            <a:r>
              <a:rPr lang="sl-SI" dirty="0" err="1" smtClean="0"/>
              <a:t>difficult</a:t>
            </a:r>
            <a:r>
              <a:rPr lang="sl-SI" dirty="0" smtClean="0"/>
              <a:t> </a:t>
            </a:r>
            <a:r>
              <a:rPr lang="sl-SI" dirty="0" err="1" smtClean="0"/>
              <a:t>samples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3" y="1206369"/>
            <a:ext cx="1350000" cy="135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037764"/>
            <a:ext cx="1808035" cy="135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3" y="4869160"/>
            <a:ext cx="1800000" cy="135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2558786"/>
            <a:ext cx="157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label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bedroom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3954" y="4387764"/>
            <a:ext cx="157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label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bedroom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33954" y="6219160"/>
            <a:ext cx="157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label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bedroom</a:t>
            </a:r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14" y="1206369"/>
            <a:ext cx="1930813" cy="135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79" y="1206369"/>
            <a:ext cx="1930813" cy="135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03246" y="2558786"/>
            <a:ext cx="1849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holistic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bedroom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5510" y="2558786"/>
            <a:ext cx="184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part-</a:t>
            </a:r>
            <a:r>
              <a:rPr lang="sl-SI" sz="1200" dirty="0" err="1" smtClean="0"/>
              <a:t>based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child</a:t>
            </a:r>
            <a:r>
              <a:rPr lang="sl-SI" sz="1200" i="1" dirty="0" smtClean="0"/>
              <a:t>. r.</a:t>
            </a:r>
            <a:endParaRPr lang="en-US" sz="1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14" y="3037764"/>
            <a:ext cx="1930813" cy="135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79" y="3037764"/>
            <a:ext cx="1930813" cy="135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102852" y="4390181"/>
            <a:ext cx="1849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holistic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living</a:t>
            </a:r>
            <a:r>
              <a:rPr lang="sl-SI" sz="1200" i="1" dirty="0" smtClean="0"/>
              <a:t> r.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125508" y="4390181"/>
            <a:ext cx="1850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part-</a:t>
            </a:r>
            <a:r>
              <a:rPr lang="sl-SI" sz="1200" dirty="0" err="1" smtClean="0"/>
              <a:t>based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living</a:t>
            </a:r>
            <a:r>
              <a:rPr lang="sl-SI" sz="1200" i="1" dirty="0" smtClean="0"/>
              <a:t> r.</a:t>
            </a:r>
            <a:endParaRPr lang="en-US" sz="12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14" y="4845019"/>
            <a:ext cx="1930813" cy="135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79" y="4845019"/>
            <a:ext cx="1930813" cy="135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098836" y="6197436"/>
            <a:ext cx="1853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holistic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living</a:t>
            </a:r>
            <a:r>
              <a:rPr lang="sl-SI" sz="1200" i="1" dirty="0" smtClean="0"/>
              <a:t> r.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4125508" y="6197436"/>
            <a:ext cx="1846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part-</a:t>
            </a:r>
            <a:r>
              <a:rPr lang="sl-SI" sz="1200" dirty="0" err="1" smtClean="0"/>
              <a:t>based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living</a:t>
            </a:r>
            <a:r>
              <a:rPr lang="sl-SI" sz="1200" i="1" dirty="0" smtClean="0"/>
              <a:t> r.</a:t>
            </a:r>
            <a:endParaRPr lang="en-US" sz="12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69" y="1206369"/>
            <a:ext cx="1012500" cy="135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02" y="3048876"/>
            <a:ext cx="1808035" cy="13277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19" y="4946713"/>
            <a:ext cx="1800000" cy="119489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319120" y="2558786"/>
            <a:ext cx="157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label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bedroom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6319120" y="4387764"/>
            <a:ext cx="157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label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bedroom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319120" y="6219160"/>
            <a:ext cx="157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label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child</a:t>
            </a:r>
            <a:r>
              <a:rPr lang="sl-SI" sz="1200" i="1" dirty="0" smtClean="0"/>
              <a:t>. </a:t>
            </a:r>
            <a:r>
              <a:rPr lang="sl-SI" sz="1200" i="1" dirty="0"/>
              <a:t>r</a:t>
            </a:r>
            <a:r>
              <a:rPr lang="sl-SI" sz="1200" i="1" dirty="0" smtClean="0"/>
              <a:t>.</a:t>
            </a:r>
            <a:endParaRPr lang="en-US" sz="12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80" y="1206369"/>
            <a:ext cx="1930813" cy="135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45" y="1206369"/>
            <a:ext cx="1930813" cy="1350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188018" y="2558786"/>
            <a:ext cx="1850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holistic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closet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10208050" y="2558786"/>
            <a:ext cx="184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part-</a:t>
            </a:r>
            <a:r>
              <a:rPr lang="sl-SI" sz="1200" dirty="0" err="1" smtClean="0"/>
              <a:t>based</a:t>
            </a:r>
            <a:r>
              <a:rPr lang="sl-SI" sz="1200" dirty="0" smtClean="0"/>
              <a:t>: </a:t>
            </a:r>
            <a:r>
              <a:rPr lang="sl-SI" sz="1200" dirty="0" err="1" smtClean="0"/>
              <a:t>closet</a:t>
            </a:r>
            <a:endParaRPr lang="en-US" sz="12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80" y="3037764"/>
            <a:ext cx="1930813" cy="13499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45" y="3037764"/>
            <a:ext cx="1930813" cy="13499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170429" y="4390181"/>
            <a:ext cx="1872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holistic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child</a:t>
            </a:r>
            <a:r>
              <a:rPr lang="sl-SI" sz="1200" i="1" dirty="0" smtClean="0"/>
              <a:t>. r.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10208050" y="4390181"/>
            <a:ext cx="184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part-</a:t>
            </a:r>
            <a:r>
              <a:rPr lang="sl-SI" sz="1200" dirty="0" err="1" smtClean="0"/>
              <a:t>based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child</a:t>
            </a:r>
            <a:r>
              <a:rPr lang="sl-SI" sz="1200" i="1" dirty="0" smtClean="0"/>
              <a:t>. r.</a:t>
            </a:r>
            <a:endParaRPr lang="en-US" sz="12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80" y="4845019"/>
            <a:ext cx="1930813" cy="13499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45" y="4845019"/>
            <a:ext cx="1930813" cy="134999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8188018" y="6197436"/>
            <a:ext cx="1850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 smtClean="0"/>
              <a:t>holistic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bedroom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0208050" y="6197436"/>
            <a:ext cx="184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smtClean="0"/>
              <a:t>part-</a:t>
            </a:r>
            <a:r>
              <a:rPr lang="sl-SI" sz="1200" dirty="0" err="1" smtClean="0"/>
              <a:t>based</a:t>
            </a:r>
            <a:r>
              <a:rPr lang="sl-SI" sz="1200" dirty="0" smtClean="0"/>
              <a:t>: </a:t>
            </a:r>
            <a:r>
              <a:rPr lang="sl-SI" sz="1200" i="1" dirty="0" err="1" smtClean="0"/>
              <a:t>bedroom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93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Detailed</a:t>
            </a:r>
            <a:r>
              <a:rPr lang="sl-SI" dirty="0" smtClean="0"/>
              <a:t> </a:t>
            </a:r>
            <a:r>
              <a:rPr lang="sl-SI" dirty="0" err="1" smtClean="0"/>
              <a:t>analysis</a:t>
            </a:r>
            <a:r>
              <a:rPr lang="sl-SI" dirty="0" smtClean="0"/>
              <a:t>: </a:t>
            </a:r>
            <a:r>
              <a:rPr lang="sl-SI" dirty="0" err="1" smtClean="0"/>
              <a:t>failure</a:t>
            </a:r>
            <a:r>
              <a:rPr lang="sl-SI" dirty="0" smtClean="0"/>
              <a:t> mode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" y="2257127"/>
            <a:ext cx="3605252" cy="27039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00" y="2190124"/>
            <a:ext cx="3764381" cy="283794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322737" y="1484942"/>
            <a:ext cx="3542977" cy="4248308"/>
            <a:chOff x="8313663" y="1484942"/>
            <a:chExt cx="3542977" cy="4248308"/>
          </a:xfrm>
        </p:grpSpPr>
        <p:pic>
          <p:nvPicPr>
            <p:cNvPr id="16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3663" y="1484942"/>
              <a:ext cx="1705364" cy="1367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276" y="1484942"/>
              <a:ext cx="1705364" cy="13679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663" y="2925102"/>
              <a:ext cx="1705364" cy="13679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276" y="2925102"/>
              <a:ext cx="1705364" cy="136798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663" y="4365262"/>
              <a:ext cx="1705364" cy="136798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276" y="4365262"/>
              <a:ext cx="1705364" cy="136798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588625" y="5028069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/>
              <a:t>input</a:t>
            </a:r>
            <a:r>
              <a:rPr lang="sl-SI" sz="1600" dirty="0" smtClean="0"/>
              <a:t> image (103 </a:t>
            </a:r>
            <a:r>
              <a:rPr lang="sl-SI" sz="1600" dirty="0" err="1" smtClean="0"/>
              <a:t>regions</a:t>
            </a:r>
            <a:r>
              <a:rPr lang="sl-SI" sz="1600" dirty="0" smtClean="0"/>
              <a:t>)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707169" y="5028069"/>
            <a:ext cx="2627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/>
              <a:t>final</a:t>
            </a:r>
            <a:r>
              <a:rPr lang="sl-SI" sz="1600" dirty="0" smtClean="0"/>
              <a:t> </a:t>
            </a:r>
            <a:r>
              <a:rPr lang="sl-SI" sz="1600" dirty="0" err="1" smtClean="0"/>
              <a:t>prediction</a:t>
            </a:r>
            <a:r>
              <a:rPr lang="sl-SI" sz="1600" dirty="0" smtClean="0"/>
              <a:t>: </a:t>
            </a:r>
            <a:r>
              <a:rPr lang="sl-SI" sz="1600" dirty="0" err="1" smtClean="0"/>
              <a:t>kitchen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332364" y="5805422"/>
            <a:ext cx="3523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/>
              <a:t>i</a:t>
            </a:r>
            <a:r>
              <a:rPr lang="sl-SI" sz="1600" dirty="0" err="1" smtClean="0"/>
              <a:t>ndividual</a:t>
            </a:r>
            <a:r>
              <a:rPr lang="sl-SI" sz="1600" dirty="0" smtClean="0"/>
              <a:t> </a:t>
            </a:r>
            <a:r>
              <a:rPr lang="sl-SI" sz="1600" dirty="0" err="1" smtClean="0"/>
              <a:t>region</a:t>
            </a:r>
            <a:r>
              <a:rPr lang="sl-SI" sz="1600" dirty="0" smtClean="0"/>
              <a:t> </a:t>
            </a:r>
            <a:r>
              <a:rPr lang="sl-SI" sz="1600" dirty="0" err="1" smtClean="0"/>
              <a:t>categorizations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47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Detailed</a:t>
            </a:r>
            <a:r>
              <a:rPr lang="sl-SI" dirty="0" smtClean="0"/>
              <a:t> </a:t>
            </a:r>
            <a:r>
              <a:rPr lang="sl-SI" dirty="0" err="1" smtClean="0"/>
              <a:t>analysis</a:t>
            </a:r>
            <a:r>
              <a:rPr lang="sl-SI" dirty="0" smtClean="0"/>
              <a:t>: </a:t>
            </a:r>
            <a:r>
              <a:rPr lang="sl-SI" dirty="0" err="1" smtClean="0"/>
              <a:t>advantages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using</a:t>
            </a:r>
            <a:r>
              <a:rPr lang="sl-SI" dirty="0" smtClean="0"/>
              <a:t> </a:t>
            </a:r>
            <a:r>
              <a:rPr lang="sl-SI" dirty="0" err="1" smtClean="0"/>
              <a:t>parts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" y="1972087"/>
            <a:ext cx="3605252" cy="3274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00" y="2190124"/>
            <a:ext cx="3764382" cy="283794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313663" y="1484936"/>
            <a:ext cx="3542977" cy="4248320"/>
            <a:chOff x="8313663" y="1484936"/>
            <a:chExt cx="3542977" cy="4248320"/>
          </a:xfrm>
        </p:grpSpPr>
        <p:pic>
          <p:nvPicPr>
            <p:cNvPr id="16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13663" y="1484936"/>
              <a:ext cx="1705364" cy="13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276" y="1484936"/>
              <a:ext cx="1705364" cy="1368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663" y="2925096"/>
              <a:ext cx="1705364" cy="1368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276" y="2925096"/>
              <a:ext cx="1705364" cy="1368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663" y="4365256"/>
              <a:ext cx="1705364" cy="13680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1276" y="4365256"/>
              <a:ext cx="1705364" cy="1368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501184" y="5028069"/>
            <a:ext cx="3039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/>
              <a:t>final</a:t>
            </a:r>
            <a:r>
              <a:rPr lang="sl-SI" sz="1600" dirty="0" smtClean="0"/>
              <a:t> </a:t>
            </a:r>
            <a:r>
              <a:rPr lang="sl-SI" sz="1600" dirty="0" err="1" smtClean="0"/>
              <a:t>prediction</a:t>
            </a:r>
            <a:r>
              <a:rPr lang="sl-SI" sz="1600" dirty="0" smtClean="0"/>
              <a:t>: </a:t>
            </a:r>
            <a:r>
              <a:rPr lang="sl-SI" sz="1600" dirty="0" err="1" smtClean="0"/>
              <a:t>living</a:t>
            </a:r>
            <a:r>
              <a:rPr lang="sl-SI" sz="1600" dirty="0" smtClean="0"/>
              <a:t> </a:t>
            </a:r>
            <a:r>
              <a:rPr lang="sl-SI" sz="1600" dirty="0" err="1" smtClean="0"/>
              <a:t>room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3546" y="5246106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 smtClean="0"/>
              <a:t>input</a:t>
            </a:r>
            <a:r>
              <a:rPr lang="sl-SI" sz="1600" dirty="0" smtClean="0"/>
              <a:t> image (70 </a:t>
            </a:r>
            <a:r>
              <a:rPr lang="sl-SI" sz="1600" dirty="0" err="1" smtClean="0"/>
              <a:t>regions</a:t>
            </a:r>
            <a:r>
              <a:rPr lang="sl-SI" sz="1600" dirty="0" smtClean="0"/>
              <a:t>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332364" y="5805422"/>
            <a:ext cx="3523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 err="1"/>
              <a:t>i</a:t>
            </a:r>
            <a:r>
              <a:rPr lang="sl-SI" sz="1600" dirty="0" err="1" smtClean="0"/>
              <a:t>ndividual</a:t>
            </a:r>
            <a:r>
              <a:rPr lang="sl-SI" sz="1600" dirty="0" smtClean="0"/>
              <a:t> </a:t>
            </a:r>
            <a:r>
              <a:rPr lang="sl-SI" sz="1600" dirty="0" err="1" smtClean="0"/>
              <a:t>region</a:t>
            </a:r>
            <a:r>
              <a:rPr lang="sl-SI" sz="1600" dirty="0" smtClean="0"/>
              <a:t> </a:t>
            </a:r>
            <a:r>
              <a:rPr lang="sl-SI" sz="1600" dirty="0" err="1" smtClean="0"/>
              <a:t>categorizations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02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Towards</a:t>
            </a:r>
            <a:r>
              <a:rPr lang="sl-SI" dirty="0" smtClean="0"/>
              <a:t> </a:t>
            </a:r>
            <a:r>
              <a:rPr lang="sl-SI" dirty="0" err="1" smtClean="0"/>
              <a:t>semantic</a:t>
            </a:r>
            <a:r>
              <a:rPr lang="sl-SI" dirty="0" smtClean="0"/>
              <a:t> </a:t>
            </a:r>
            <a:r>
              <a:rPr lang="sl-SI" dirty="0" err="1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p</a:t>
            </a:r>
            <a:r>
              <a:rPr lang="sl-SI" dirty="0" err="1" smtClean="0"/>
              <a:t>ixel-wise</a:t>
            </a:r>
            <a:r>
              <a:rPr lang="sl-SI" dirty="0" smtClean="0"/>
              <a:t> </a:t>
            </a:r>
            <a:r>
              <a:rPr lang="sl-SI" dirty="0" err="1" smtClean="0"/>
              <a:t>semantic</a:t>
            </a:r>
            <a:r>
              <a:rPr lang="sl-SI" dirty="0" smtClean="0"/>
              <a:t> </a:t>
            </a:r>
            <a:r>
              <a:rPr lang="sl-SI" dirty="0" err="1" smtClean="0"/>
              <a:t>segmentation</a:t>
            </a:r>
            <a:endParaRPr lang="sl-SI" dirty="0"/>
          </a:p>
          <a:p>
            <a:r>
              <a:rPr lang="sl-SI" dirty="0" err="1"/>
              <a:t>f</a:t>
            </a:r>
            <a:r>
              <a:rPr lang="sl-SI" dirty="0" err="1" smtClean="0"/>
              <a:t>ocus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attention</a:t>
            </a:r>
            <a:r>
              <a:rPr lang="sl-SI" dirty="0" smtClean="0"/>
              <a:t>, </a:t>
            </a:r>
            <a:r>
              <a:rPr lang="sl-SI" dirty="0" err="1" smtClean="0"/>
              <a:t>visual</a:t>
            </a:r>
            <a:r>
              <a:rPr lang="sl-SI" dirty="0" smtClean="0"/>
              <a:t> </a:t>
            </a:r>
            <a:r>
              <a:rPr lang="sl-SI" dirty="0" err="1" smtClean="0"/>
              <a:t>servoing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err="1"/>
              <a:t>a</a:t>
            </a:r>
            <a:r>
              <a:rPr lang="sl-SI" dirty="0" err="1" smtClean="0"/>
              <a:t>pply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same </a:t>
            </a:r>
            <a:r>
              <a:rPr lang="sl-SI" dirty="0" err="1" smtClean="0"/>
              <a:t>mixture</a:t>
            </a:r>
            <a:r>
              <a:rPr lang="sl-SI" dirty="0" smtClean="0"/>
              <a:t> model as </a:t>
            </a:r>
            <a:r>
              <a:rPr lang="sl-SI" dirty="0" err="1" smtClean="0"/>
              <a:t>before</a:t>
            </a:r>
            <a:r>
              <a:rPr lang="sl-SI" dirty="0" smtClean="0"/>
              <a:t>, at </a:t>
            </a:r>
            <a:r>
              <a:rPr lang="sl-SI" dirty="0" err="1" smtClean="0"/>
              <a:t>pixel</a:t>
            </a:r>
            <a:r>
              <a:rPr lang="sl-SI" dirty="0" smtClean="0"/>
              <a:t> </a:t>
            </a:r>
            <a:r>
              <a:rPr lang="sl-SI" dirty="0" err="1" smtClean="0"/>
              <a:t>level</a:t>
            </a:r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Towards</a:t>
            </a:r>
            <a:r>
              <a:rPr lang="sl-SI" dirty="0" smtClean="0"/>
              <a:t> </a:t>
            </a:r>
            <a:r>
              <a:rPr lang="sl-SI" dirty="0" err="1" smtClean="0"/>
              <a:t>semantic</a:t>
            </a:r>
            <a:r>
              <a:rPr lang="sl-SI" dirty="0" smtClean="0"/>
              <a:t> </a:t>
            </a:r>
            <a:r>
              <a:rPr lang="sl-SI" dirty="0" err="1" smtClean="0"/>
              <a:t>segmentation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04" y="2348881"/>
            <a:ext cx="3849097" cy="28868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75" y="2348880"/>
            <a:ext cx="3178609" cy="28868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04" y="2348881"/>
            <a:ext cx="3849097" cy="28868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75" y="2348880"/>
            <a:ext cx="3178609" cy="288682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2495600" y="5456660"/>
            <a:ext cx="1574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children‘s room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3873" y="1908826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closet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3275" y="1908826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bedroom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96338" y="1908826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living room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51780" y="5456660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dining room</a:t>
            </a:r>
          </a:p>
        </p:txBody>
      </p:sp>
      <p:cxnSp>
        <p:nvCxnSpPr>
          <p:cNvPr id="13" name="Straight Arrow Connector 12"/>
          <p:cNvCxnSpPr>
            <a:endCxn id="9" idx="2"/>
          </p:cNvCxnSpPr>
          <p:nvPr/>
        </p:nvCxnSpPr>
        <p:spPr bwMode="auto">
          <a:xfrm flipV="1">
            <a:off x="5159897" y="2216602"/>
            <a:ext cx="137599" cy="1455872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endCxn id="8" idx="0"/>
          </p:cNvCxnSpPr>
          <p:nvPr/>
        </p:nvCxnSpPr>
        <p:spPr bwMode="auto">
          <a:xfrm flipH="1">
            <a:off x="3282836" y="3942929"/>
            <a:ext cx="4853" cy="1513731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endCxn id="12" idx="0"/>
          </p:cNvCxnSpPr>
          <p:nvPr/>
        </p:nvCxnSpPr>
        <p:spPr bwMode="auto">
          <a:xfrm>
            <a:off x="7824192" y="4365105"/>
            <a:ext cx="261736" cy="1091555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10" idx="2"/>
          </p:cNvCxnSpPr>
          <p:nvPr/>
        </p:nvCxnSpPr>
        <p:spPr bwMode="auto">
          <a:xfrm flipH="1" flipV="1">
            <a:off x="7146359" y="2216602"/>
            <a:ext cx="305421" cy="996374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endCxn id="11" idx="2"/>
          </p:cNvCxnSpPr>
          <p:nvPr/>
        </p:nvCxnSpPr>
        <p:spPr bwMode="auto">
          <a:xfrm flipH="1" flipV="1">
            <a:off x="8995221" y="2216602"/>
            <a:ext cx="108987" cy="1506532"/>
          </a:xfrm>
          <a:prstGeom prst="straightConnector1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34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Part-</a:t>
            </a:r>
            <a:r>
              <a:rPr lang="sl-SI" dirty="0" err="1" smtClean="0"/>
              <a:t>Based</a:t>
            </a:r>
            <a:r>
              <a:rPr lang="sl-SI" dirty="0" smtClean="0"/>
              <a:t> </a:t>
            </a:r>
            <a:r>
              <a:rPr lang="sl-SI" dirty="0" err="1" smtClean="0"/>
              <a:t>Room</a:t>
            </a:r>
            <a:r>
              <a:rPr lang="sl-SI" dirty="0" smtClean="0"/>
              <a:t> </a:t>
            </a:r>
            <a:r>
              <a:rPr lang="sl-SI" dirty="0" err="1" smtClean="0"/>
              <a:t>Categorization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Household</a:t>
            </a:r>
            <a:r>
              <a:rPr lang="sl-SI" dirty="0" smtClean="0"/>
              <a:t> </a:t>
            </a:r>
            <a:r>
              <a:rPr lang="sl-SI" dirty="0" err="1" smtClean="0"/>
              <a:t>Service</a:t>
            </a:r>
            <a:r>
              <a:rPr lang="sl-SI" dirty="0" smtClean="0"/>
              <a:t> </a:t>
            </a:r>
            <a:r>
              <a:rPr lang="sl-SI" dirty="0" err="1" smtClean="0"/>
              <a:t>Robots</a:t>
            </a:r>
            <a:endParaRPr lang="en-US" dirty="0"/>
          </a:p>
        </p:txBody>
      </p:sp>
      <p:sp>
        <p:nvSpPr>
          <p:cNvPr id="102" name="Content Placeholder 10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visual</a:t>
            </a:r>
            <a:r>
              <a:rPr lang="sl-SI" dirty="0" smtClean="0"/>
              <a:t> </a:t>
            </a:r>
            <a:r>
              <a:rPr lang="sl-SI" dirty="0" err="1" smtClean="0"/>
              <a:t>room</a:t>
            </a:r>
            <a:r>
              <a:rPr lang="sl-SI" dirty="0" smtClean="0"/>
              <a:t> </a:t>
            </a:r>
            <a:r>
              <a:rPr lang="sl-SI" dirty="0" err="1" smtClean="0"/>
              <a:t>categorization</a:t>
            </a:r>
            <a:r>
              <a:rPr lang="sl-SI" dirty="0" smtClean="0"/>
              <a:t> / </a:t>
            </a:r>
            <a:r>
              <a:rPr lang="sl-SI" dirty="0" err="1" smtClean="0"/>
              <a:t>semantic</a:t>
            </a:r>
            <a:r>
              <a:rPr lang="sl-SI" dirty="0" smtClean="0"/>
              <a:t> </a:t>
            </a:r>
            <a:r>
              <a:rPr lang="sl-SI" dirty="0" err="1" smtClean="0"/>
              <a:t>localization</a:t>
            </a:r>
            <a:endParaRPr lang="sl-SI" dirty="0" smtClean="0"/>
          </a:p>
          <a:p>
            <a:r>
              <a:rPr lang="sl-SI" dirty="0" err="1"/>
              <a:t>m</a:t>
            </a:r>
            <a:r>
              <a:rPr lang="sl-SI" dirty="0" err="1" smtClean="0"/>
              <a:t>onocular</a:t>
            </a:r>
            <a:r>
              <a:rPr lang="sl-SI" dirty="0" smtClean="0"/>
              <a:t> image </a:t>
            </a:r>
            <a:r>
              <a:rPr lang="sl-SI" dirty="0" smtClean="0">
                <a:latin typeface="Calibri Light" panose="020F0302020204030204" pitchFamily="34" charset="0"/>
              </a:rPr>
              <a:t>→ </a:t>
            </a:r>
            <a:r>
              <a:rPr lang="sl-SI" dirty="0" err="1" smtClean="0"/>
              <a:t>room</a:t>
            </a:r>
            <a:r>
              <a:rPr lang="sl-SI" dirty="0" smtClean="0"/>
              <a:t> </a:t>
            </a:r>
            <a:r>
              <a:rPr lang="sl-SI" dirty="0" err="1" smtClean="0"/>
              <a:t>category</a:t>
            </a:r>
            <a:r>
              <a:rPr lang="sl-SI" dirty="0" smtClean="0"/>
              <a:t> </a:t>
            </a:r>
            <a:r>
              <a:rPr lang="sl-SI" dirty="0" err="1" smtClean="0"/>
              <a:t>prediction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904466" y="2535717"/>
            <a:ext cx="10967463" cy="3749185"/>
            <a:chOff x="904466" y="2535717"/>
            <a:chExt cx="10967463" cy="3749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466" y="4209726"/>
              <a:ext cx="1108723" cy="1885340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16" name="Straight Arrow Connector 15"/>
            <p:cNvCxnSpPr/>
            <p:nvPr/>
          </p:nvCxnSpPr>
          <p:spPr bwMode="auto">
            <a:xfrm flipV="1">
              <a:off x="1822819" y="3795203"/>
              <a:ext cx="1111298" cy="498179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672" y="2852936"/>
              <a:ext cx="3240000" cy="2151563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  <p:grpSp>
          <p:nvGrpSpPr>
            <p:cNvPr id="19" name="Group 18"/>
            <p:cNvGrpSpPr/>
            <p:nvPr/>
          </p:nvGrpSpPr>
          <p:grpSpPr>
            <a:xfrm>
              <a:off x="6775661" y="3181468"/>
              <a:ext cx="1640833" cy="1691921"/>
              <a:chOff x="3827021" y="3392632"/>
              <a:chExt cx="1640833" cy="169192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9582" y="3392632"/>
                <a:ext cx="798272" cy="53330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7021" y="3971242"/>
                <a:ext cx="798272" cy="53330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9582" y="3971242"/>
                <a:ext cx="798272" cy="53330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7021" y="4549852"/>
                <a:ext cx="798272" cy="53330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7021" y="3392632"/>
                <a:ext cx="798272" cy="53330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69582" y="4551249"/>
                <a:ext cx="798272" cy="533304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6367" y="4133756"/>
              <a:ext cx="3065562" cy="215114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3199564" y="2887633"/>
              <a:ext cx="3131840" cy="2042864"/>
              <a:chOff x="0" y="2754979"/>
              <a:chExt cx="3131840" cy="2042864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0" y="2844373"/>
                <a:ext cx="1763688" cy="1376715"/>
              </a:xfrm>
              <a:prstGeom prst="rect">
                <a:avLst/>
              </a:prstGeom>
              <a:noFill/>
              <a:ln w="34925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25878" y="2754979"/>
                <a:ext cx="1525842" cy="1322093"/>
              </a:xfrm>
              <a:prstGeom prst="rect">
                <a:avLst/>
              </a:prstGeom>
              <a:noFill/>
              <a:ln w="349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898788" y="2754979"/>
                <a:ext cx="1089036" cy="1682133"/>
              </a:xfrm>
              <a:prstGeom prst="rect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" y="3651783"/>
                <a:ext cx="1554132" cy="1146060"/>
              </a:xfrm>
              <a:prstGeom prst="rect">
                <a:avLst/>
              </a:prstGeom>
              <a:noFill/>
              <a:ln w="349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923929" y="4015868"/>
                <a:ext cx="1778809" cy="781284"/>
              </a:xfrm>
              <a:prstGeom prst="rect">
                <a:avLst/>
              </a:prstGeom>
              <a:noFill/>
              <a:ln w="349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1218938" y="3565143"/>
                <a:ext cx="1912902" cy="1232009"/>
              </a:xfrm>
              <a:prstGeom prst="rect">
                <a:avLst/>
              </a:prstGeom>
              <a:noFill/>
              <a:ln w="349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sl-S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161116" y="2535717"/>
              <a:ext cx="3131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1400" dirty="0" err="1">
                  <a:solidFill>
                    <a:schemeClr val="bg1">
                      <a:lumMod val="50000"/>
                    </a:schemeClr>
                  </a:solidFill>
                </a:rPr>
                <a:t>o</a:t>
              </a:r>
              <a:r>
                <a:rPr lang="sl-SI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bject-agnostic</a:t>
              </a:r>
              <a:r>
                <a:rPr lang="sl-SI" sz="14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sl-SI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region</a:t>
              </a:r>
              <a:r>
                <a:rPr lang="sl-SI" sz="14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sl-SI" sz="1400" dirty="0" err="1" smtClean="0">
                  <a:solidFill>
                    <a:schemeClr val="bg1">
                      <a:lumMod val="50000"/>
                    </a:schemeClr>
                  </a:solidFill>
                </a:rPr>
                <a:t>proposal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86539" y="2584850"/>
              <a:ext cx="1396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part category</a:t>
              </a:r>
            </a:p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predictions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11758" y="3795202"/>
              <a:ext cx="24547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final prediction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04274" y="5111530"/>
              <a:ext cx="13805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CNN features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129282">
              <a:off x="9307920" y="2690321"/>
              <a:ext cx="7751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mixture</a:t>
              </a:r>
            </a:p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model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66743" y="4543958"/>
              <a:ext cx="1577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 err="1" smtClean="0"/>
                <a:t>Living</a:t>
              </a:r>
              <a:r>
                <a:rPr lang="sl-SI" sz="1600" dirty="0" smtClean="0"/>
                <a:t> </a:t>
              </a:r>
              <a:r>
                <a:rPr lang="sl-SI" sz="1600" dirty="0" err="1" smtClean="0"/>
                <a:t>room</a:t>
              </a:r>
              <a:r>
                <a:rPr lang="sl-SI" sz="1600" dirty="0" smtClean="0"/>
                <a:t>!</a:t>
              </a:r>
              <a:endParaRPr lang="sl-SI" sz="1600" dirty="0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10820100" y="4825656"/>
              <a:ext cx="876300" cy="632460"/>
            </a:xfrm>
            <a:custGeom>
              <a:avLst/>
              <a:gdLst>
                <a:gd name="connsiteX0" fmla="*/ 876300 w 876300"/>
                <a:gd name="connsiteY0" fmla="*/ 632460 h 632460"/>
                <a:gd name="connsiteX1" fmla="*/ 495300 w 876300"/>
                <a:gd name="connsiteY1" fmla="*/ 243840 h 632460"/>
                <a:gd name="connsiteX2" fmla="*/ 0 w 876300"/>
                <a:gd name="connsiteY2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6300" h="632460">
                  <a:moveTo>
                    <a:pt x="876300" y="632460"/>
                  </a:moveTo>
                  <a:cubicBezTo>
                    <a:pt x="758825" y="490855"/>
                    <a:pt x="641350" y="349250"/>
                    <a:pt x="495300" y="243840"/>
                  </a:cubicBezTo>
                  <a:cubicBezTo>
                    <a:pt x="349250" y="138430"/>
                    <a:pt x="174625" y="69215"/>
                    <a:pt x="0" y="0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419800" y="2905416"/>
              <a:ext cx="1638300" cy="845820"/>
            </a:xfrm>
            <a:custGeom>
              <a:avLst/>
              <a:gdLst>
                <a:gd name="connsiteX0" fmla="*/ 0 w 1638300"/>
                <a:gd name="connsiteY0" fmla="*/ 0 h 845820"/>
                <a:gd name="connsiteX1" fmla="*/ 1066800 w 1638300"/>
                <a:gd name="connsiteY1" fmla="*/ 228600 h 845820"/>
                <a:gd name="connsiteX2" fmla="*/ 1638300 w 1638300"/>
                <a:gd name="connsiteY2" fmla="*/ 845820 h 845820"/>
                <a:gd name="connsiteX3" fmla="*/ 1638300 w 1638300"/>
                <a:gd name="connsiteY3" fmla="*/ 84582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845820">
                  <a:moveTo>
                    <a:pt x="0" y="0"/>
                  </a:moveTo>
                  <a:cubicBezTo>
                    <a:pt x="396875" y="43815"/>
                    <a:pt x="793750" y="87630"/>
                    <a:pt x="1066800" y="228600"/>
                  </a:cubicBezTo>
                  <a:cubicBezTo>
                    <a:pt x="1339850" y="369570"/>
                    <a:pt x="1638300" y="845820"/>
                    <a:pt x="1638300" y="845820"/>
                  </a:cubicBezTo>
                  <a:lnTo>
                    <a:pt x="1638300" y="845820"/>
                  </a:lnTo>
                </a:path>
              </a:pathLst>
            </a:custGeom>
            <a:noFill/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778454" y="5450084"/>
              <a:ext cx="2598170" cy="720080"/>
              <a:chOff x="1829814" y="5661248"/>
              <a:chExt cx="2598170" cy="720080"/>
            </a:xfrm>
          </p:grpSpPr>
          <p:grpSp>
            <p:nvGrpSpPr>
              <p:cNvPr id="43" name="Features 1"/>
              <p:cNvGrpSpPr/>
              <p:nvPr/>
            </p:nvGrpSpPr>
            <p:grpSpPr>
              <a:xfrm>
                <a:off x="1829814" y="5661248"/>
                <a:ext cx="1260000" cy="180000"/>
                <a:chOff x="1800000" y="5517232"/>
                <a:chExt cx="1260000" cy="180000"/>
              </a:xfrm>
            </p:grpSpPr>
            <p:sp>
              <p:nvSpPr>
                <p:cNvPr id="84" name="Rectangle 83"/>
                <p:cNvSpPr/>
                <p:nvPr/>
              </p:nvSpPr>
              <p:spPr bwMode="auto">
                <a:xfrm>
                  <a:off x="1800000" y="5517232"/>
                  <a:ext cx="180000" cy="180000"/>
                </a:xfrm>
                <a:prstGeom prst="rect">
                  <a:avLst/>
                </a:prstGeom>
                <a:solidFill>
                  <a:srgbClr val="662D91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1980000" y="5517232"/>
                  <a:ext cx="180000" cy="180000"/>
                </a:xfrm>
                <a:prstGeom prst="rect">
                  <a:avLst/>
                </a:prstGeom>
                <a:solidFill>
                  <a:srgbClr val="D1C0DE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2160000" y="5517232"/>
                  <a:ext cx="180000" cy="180000"/>
                </a:xfrm>
                <a:prstGeom prst="rect">
                  <a:avLst/>
                </a:prstGeom>
                <a:solidFill>
                  <a:srgbClr val="8C62AD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2340000" y="5517232"/>
                  <a:ext cx="180000" cy="180000"/>
                </a:xfrm>
                <a:prstGeom prst="rect">
                  <a:avLst/>
                </a:prstGeom>
                <a:solidFill>
                  <a:srgbClr val="76429C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2520000" y="5517232"/>
                  <a:ext cx="180000" cy="180000"/>
                </a:xfrm>
                <a:prstGeom prst="rect">
                  <a:avLst/>
                </a:prstGeom>
                <a:solidFill>
                  <a:srgbClr val="BAA0CD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2700000" y="5517232"/>
                  <a:ext cx="180000" cy="180000"/>
                </a:xfrm>
                <a:prstGeom prst="rect">
                  <a:avLst/>
                </a:prstGeom>
                <a:solidFill>
                  <a:srgbClr val="A381BD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2880000" y="5517232"/>
                  <a:ext cx="180000" cy="180000"/>
                </a:xfrm>
                <a:prstGeom prst="rect">
                  <a:avLst/>
                </a:prstGeom>
                <a:solidFill>
                  <a:srgbClr val="662D91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1829814" y="5931288"/>
                <a:ext cx="1260000" cy="180000"/>
                <a:chOff x="1800000" y="5517232"/>
                <a:chExt cx="1260000" cy="180000"/>
              </a:xfrm>
            </p:grpSpPr>
            <p:sp>
              <p:nvSpPr>
                <p:cNvPr id="77" name="Rectangle 76"/>
                <p:cNvSpPr/>
                <p:nvPr/>
              </p:nvSpPr>
              <p:spPr bwMode="auto">
                <a:xfrm>
                  <a:off x="1800000" y="5517232"/>
                  <a:ext cx="180000" cy="180000"/>
                </a:xfrm>
                <a:prstGeom prst="rect">
                  <a:avLst/>
                </a:prstGeom>
                <a:solidFill>
                  <a:srgbClr val="2B399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1980000" y="5517232"/>
                  <a:ext cx="180000" cy="180000"/>
                </a:xfrm>
                <a:prstGeom prst="rect">
                  <a:avLst/>
                </a:prstGeom>
                <a:solidFill>
                  <a:srgbClr val="8088BC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2160000" y="5517232"/>
                  <a:ext cx="180000" cy="180000"/>
                </a:xfrm>
                <a:prstGeom prst="rect">
                  <a:avLst/>
                </a:prstGeom>
                <a:solidFill>
                  <a:srgbClr val="46539E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2340000" y="5517232"/>
                  <a:ext cx="180000" cy="180000"/>
                </a:xfrm>
                <a:prstGeom prst="rect">
                  <a:avLst/>
                </a:prstGeom>
                <a:solidFill>
                  <a:srgbClr val="BFC3DD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2520000" y="5517232"/>
                  <a:ext cx="180000" cy="180000"/>
                </a:xfrm>
                <a:prstGeom prst="rect">
                  <a:avLst/>
                </a:prstGeom>
                <a:solidFill>
                  <a:srgbClr val="334194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2700000" y="5517232"/>
                  <a:ext cx="180000" cy="180000"/>
                </a:xfrm>
                <a:prstGeom prst="rect">
                  <a:avLst/>
                </a:prstGeom>
                <a:solidFill>
                  <a:srgbClr val="959CC7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2880000" y="5517232"/>
                  <a:ext cx="180000" cy="180000"/>
                </a:xfrm>
                <a:prstGeom prst="rect">
                  <a:avLst/>
                </a:prstGeom>
                <a:solidFill>
                  <a:srgbClr val="2B399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1829814" y="6201328"/>
                <a:ext cx="1260000" cy="180000"/>
                <a:chOff x="1800000" y="5517232"/>
                <a:chExt cx="1260000" cy="1800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1800000" y="5517232"/>
                  <a:ext cx="180000" cy="180000"/>
                </a:xfrm>
                <a:prstGeom prst="rect">
                  <a:avLst/>
                </a:prstGeom>
                <a:solidFill>
                  <a:srgbClr val="FCC87A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1980000" y="5517232"/>
                  <a:ext cx="180000" cy="180000"/>
                </a:xfrm>
                <a:prstGeom prst="rect">
                  <a:avLst/>
                </a:prstGeom>
                <a:solidFill>
                  <a:srgbClr val="FCCC83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2160000" y="5517232"/>
                  <a:ext cx="180000" cy="180000"/>
                </a:xfrm>
                <a:prstGeom prst="rect">
                  <a:avLst/>
                </a:prstGeom>
                <a:solidFill>
                  <a:srgbClr val="FCBA59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>
                  <a:off x="2340000" y="5517232"/>
                  <a:ext cx="180000" cy="180000"/>
                </a:xfrm>
                <a:prstGeom prst="rect">
                  <a:avLst/>
                </a:prstGeom>
                <a:solidFill>
                  <a:srgbClr val="FEE3BC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2520000" y="5517232"/>
                  <a:ext cx="180000" cy="180000"/>
                </a:xfrm>
                <a:prstGeom prst="rect">
                  <a:avLst/>
                </a:prstGeom>
                <a:solidFill>
                  <a:srgbClr val="FCC47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2700000" y="5517232"/>
                  <a:ext cx="180000" cy="180000"/>
                </a:xfrm>
                <a:prstGeom prst="rect">
                  <a:avLst/>
                </a:prstGeom>
                <a:solidFill>
                  <a:srgbClr val="FDD08C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2880000" y="5517232"/>
                  <a:ext cx="180000" cy="180000"/>
                </a:xfrm>
                <a:prstGeom prst="rect">
                  <a:avLst/>
                </a:prstGeom>
                <a:solidFill>
                  <a:srgbClr val="FBBA57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163769" y="5661248"/>
                <a:ext cx="1260000" cy="180000"/>
                <a:chOff x="1800000" y="5517232"/>
                <a:chExt cx="1260000" cy="180000"/>
              </a:xfrm>
            </p:grpSpPr>
            <p:sp>
              <p:nvSpPr>
                <p:cNvPr id="63" name="Rectangle 62"/>
                <p:cNvSpPr/>
                <p:nvPr/>
              </p:nvSpPr>
              <p:spPr bwMode="auto">
                <a:xfrm>
                  <a:off x="1800000" y="5517232"/>
                  <a:ext cx="180000" cy="180000"/>
                </a:xfrm>
                <a:prstGeom prst="rect">
                  <a:avLst/>
                </a:prstGeom>
                <a:solidFill>
                  <a:srgbClr val="6BD0F6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1980000" y="5517232"/>
                  <a:ext cx="180000" cy="180000"/>
                </a:xfrm>
                <a:prstGeom prst="rect">
                  <a:avLst/>
                </a:prstGeom>
                <a:solidFill>
                  <a:srgbClr val="00AEEF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2160000" y="5517232"/>
                  <a:ext cx="180000" cy="180000"/>
                </a:xfrm>
                <a:prstGeom prst="rect">
                  <a:avLst/>
                </a:prstGeom>
                <a:solidFill>
                  <a:srgbClr val="40C2F3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2340000" y="5517232"/>
                  <a:ext cx="180000" cy="180000"/>
                </a:xfrm>
                <a:prstGeom prst="rect">
                  <a:avLst/>
                </a:prstGeom>
                <a:solidFill>
                  <a:srgbClr val="40C2F3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2520000" y="5517232"/>
                  <a:ext cx="180000" cy="180000"/>
                </a:xfrm>
                <a:prstGeom prst="rect">
                  <a:avLst/>
                </a:prstGeom>
                <a:solidFill>
                  <a:srgbClr val="40C2F3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2700000" y="5517232"/>
                  <a:ext cx="180000" cy="180000"/>
                </a:xfrm>
                <a:prstGeom prst="rect">
                  <a:avLst/>
                </a:prstGeom>
                <a:solidFill>
                  <a:srgbClr val="70D2F6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2880000" y="5517232"/>
                  <a:ext cx="180000" cy="180000"/>
                </a:xfrm>
                <a:prstGeom prst="rect">
                  <a:avLst/>
                </a:prstGeom>
                <a:solidFill>
                  <a:srgbClr val="23B8F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167984" y="5931288"/>
                <a:ext cx="1260000" cy="180000"/>
                <a:chOff x="1800000" y="5517232"/>
                <a:chExt cx="1260000" cy="180000"/>
              </a:xfrm>
            </p:grpSpPr>
            <p:sp>
              <p:nvSpPr>
                <p:cNvPr id="56" name="Rectangle 55"/>
                <p:cNvSpPr/>
                <p:nvPr/>
              </p:nvSpPr>
              <p:spPr bwMode="auto">
                <a:xfrm>
                  <a:off x="1800000" y="5517232"/>
                  <a:ext cx="180000" cy="180000"/>
                </a:xfrm>
                <a:prstGeom prst="rect">
                  <a:avLst/>
                </a:prstGeom>
                <a:solidFill>
                  <a:srgbClr val="8DC63F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1980000" y="5517232"/>
                  <a:ext cx="180000" cy="180000"/>
                </a:xfrm>
                <a:prstGeom prst="rect">
                  <a:avLst/>
                </a:prstGeom>
                <a:solidFill>
                  <a:srgbClr val="9CCD58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2160000" y="5517232"/>
                  <a:ext cx="180000" cy="180000"/>
                </a:xfrm>
                <a:prstGeom prst="rect">
                  <a:avLst/>
                </a:prstGeom>
                <a:solidFill>
                  <a:srgbClr val="AAD46F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2340000" y="5517232"/>
                  <a:ext cx="180000" cy="180000"/>
                </a:xfrm>
                <a:prstGeom prst="rect">
                  <a:avLst/>
                </a:prstGeom>
                <a:solidFill>
                  <a:srgbClr val="CCE5A8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2520000" y="5517232"/>
                  <a:ext cx="180000" cy="180000"/>
                </a:xfrm>
                <a:prstGeom prst="rect">
                  <a:avLst/>
                </a:prstGeom>
                <a:solidFill>
                  <a:srgbClr val="C6E29F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2700000" y="5517232"/>
                  <a:ext cx="180000" cy="180000"/>
                </a:xfrm>
                <a:prstGeom prst="rect">
                  <a:avLst/>
                </a:prstGeom>
                <a:solidFill>
                  <a:srgbClr val="BBDD8C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2880000" y="5517232"/>
                  <a:ext cx="180000" cy="180000"/>
                </a:xfrm>
                <a:prstGeom prst="rect">
                  <a:avLst/>
                </a:prstGeom>
                <a:solidFill>
                  <a:srgbClr val="A3D064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3167984" y="6201328"/>
                <a:ext cx="1260000" cy="180000"/>
                <a:chOff x="1800000" y="5517232"/>
                <a:chExt cx="1260000" cy="180000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1800000" y="5517232"/>
                  <a:ext cx="180000" cy="180000"/>
                </a:xfrm>
                <a:prstGeom prst="rect">
                  <a:avLst/>
                </a:prstGeom>
                <a:solidFill>
                  <a:srgbClr val="FCD9D7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1980000" y="5517232"/>
                  <a:ext cx="180000" cy="180000"/>
                </a:xfrm>
                <a:prstGeom prst="rect">
                  <a:avLst/>
                </a:prstGeom>
                <a:solidFill>
                  <a:srgbClr val="EF4136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2160000" y="5517232"/>
                  <a:ext cx="180000" cy="180000"/>
                </a:xfrm>
                <a:prstGeom prst="rect">
                  <a:avLst/>
                </a:prstGeom>
                <a:solidFill>
                  <a:srgbClr val="F37168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2340000" y="5517232"/>
                  <a:ext cx="180000" cy="180000"/>
                </a:xfrm>
                <a:prstGeom prst="rect">
                  <a:avLst/>
                </a:prstGeom>
                <a:solidFill>
                  <a:srgbClr val="F1544A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2520000" y="5517232"/>
                  <a:ext cx="180000" cy="180000"/>
                </a:xfrm>
                <a:prstGeom prst="rect">
                  <a:avLst/>
                </a:prstGeom>
                <a:solidFill>
                  <a:srgbClr val="F8A9A4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2700000" y="5517232"/>
                  <a:ext cx="180000" cy="180000"/>
                </a:xfrm>
                <a:prstGeom prst="rect">
                  <a:avLst/>
                </a:prstGeom>
                <a:solidFill>
                  <a:srgbClr val="F15A50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2880000" y="5517232"/>
                  <a:ext cx="180000" cy="180000"/>
                </a:xfrm>
                <a:prstGeom prst="rect">
                  <a:avLst/>
                </a:prstGeom>
                <a:solidFill>
                  <a:srgbClr val="EF4136"/>
                </a:solidFill>
                <a:ln w="127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sl-SI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91" name="Freeform 90"/>
            <p:cNvSpPr/>
            <p:nvPr/>
          </p:nvSpPr>
          <p:spPr bwMode="auto">
            <a:xfrm>
              <a:off x="3619200" y="5039016"/>
              <a:ext cx="1036320" cy="821722"/>
            </a:xfrm>
            <a:custGeom>
              <a:avLst/>
              <a:gdLst>
                <a:gd name="connsiteX0" fmla="*/ 0 w 1036320"/>
                <a:gd name="connsiteY0" fmla="*/ 0 h 821722"/>
                <a:gd name="connsiteX1" fmla="*/ 76200 w 1036320"/>
                <a:gd name="connsiteY1" fmla="*/ 533400 h 821722"/>
                <a:gd name="connsiteX2" fmla="*/ 441960 w 1036320"/>
                <a:gd name="connsiteY2" fmla="*/ 784860 h 821722"/>
                <a:gd name="connsiteX3" fmla="*/ 1036320 w 1036320"/>
                <a:gd name="connsiteY3" fmla="*/ 815340 h 82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0" h="821722">
                  <a:moveTo>
                    <a:pt x="0" y="0"/>
                  </a:moveTo>
                  <a:cubicBezTo>
                    <a:pt x="1270" y="201295"/>
                    <a:pt x="2540" y="402590"/>
                    <a:pt x="76200" y="533400"/>
                  </a:cubicBezTo>
                  <a:cubicBezTo>
                    <a:pt x="149860" y="664210"/>
                    <a:pt x="281940" y="737870"/>
                    <a:pt x="441960" y="784860"/>
                  </a:cubicBezTo>
                  <a:cubicBezTo>
                    <a:pt x="601980" y="831850"/>
                    <a:pt x="819150" y="823595"/>
                    <a:pt x="1036320" y="815340"/>
                  </a:cubicBezTo>
                </a:path>
              </a:pathLst>
            </a:custGeom>
            <a:noFill/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7452060" y="5039016"/>
              <a:ext cx="511124" cy="762000"/>
            </a:xfrm>
            <a:custGeom>
              <a:avLst/>
              <a:gdLst>
                <a:gd name="connsiteX0" fmla="*/ 0 w 511124"/>
                <a:gd name="connsiteY0" fmla="*/ 762000 h 762000"/>
                <a:gd name="connsiteX1" fmla="*/ 457200 w 511124"/>
                <a:gd name="connsiteY1" fmla="*/ 609600 h 762000"/>
                <a:gd name="connsiteX2" fmla="*/ 510540 w 511124"/>
                <a:gd name="connsiteY2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1124" h="762000">
                  <a:moveTo>
                    <a:pt x="0" y="762000"/>
                  </a:moveTo>
                  <a:cubicBezTo>
                    <a:pt x="186055" y="749300"/>
                    <a:pt x="372110" y="736600"/>
                    <a:pt x="457200" y="609600"/>
                  </a:cubicBezTo>
                  <a:cubicBezTo>
                    <a:pt x="542290" y="482600"/>
                    <a:pt x="497840" y="100330"/>
                    <a:pt x="510540" y="0"/>
                  </a:cubicBezTo>
                </a:path>
              </a:pathLst>
            </a:custGeom>
            <a:noFill/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3" name="TextBox 92"/>
            <p:cNvSpPr txBox="1"/>
            <p:nvPr/>
          </p:nvSpPr>
          <p:spPr>
            <a:xfrm rot="2212317">
              <a:off x="3192081" y="5692375"/>
              <a:ext cx="9829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pre-trained</a:t>
              </a:r>
            </a:p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CNN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 rot="19253853">
              <a:off x="7448024" y="5615953"/>
              <a:ext cx="13276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exemplar-based</a:t>
              </a:r>
            </a:p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classification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819513" y="3351061"/>
              <a:ext cx="336734" cy="58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4400" b="1" dirty="0" smtClean="0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?</a:t>
              </a:r>
              <a:endParaRPr lang="sl-SI" sz="11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1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Object-agnostic</a:t>
            </a:r>
            <a:r>
              <a:rPr lang="sl-SI" dirty="0" smtClean="0"/>
              <a:t> </a:t>
            </a:r>
            <a:r>
              <a:rPr lang="sl-SI" dirty="0" err="1" smtClean="0"/>
              <a:t>region</a:t>
            </a:r>
            <a:r>
              <a:rPr lang="sl-SI" dirty="0" smtClean="0"/>
              <a:t> </a:t>
            </a:r>
            <a:r>
              <a:rPr lang="sl-SI" dirty="0" err="1" smtClean="0"/>
              <a:t>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Selective</a:t>
            </a:r>
            <a:r>
              <a:rPr lang="sl-SI" dirty="0" smtClean="0"/>
              <a:t> </a:t>
            </a:r>
            <a:r>
              <a:rPr lang="sl-SI" dirty="0" err="1"/>
              <a:t>S</a:t>
            </a:r>
            <a:r>
              <a:rPr lang="sl-SI" dirty="0" err="1" smtClean="0"/>
              <a:t>earch</a:t>
            </a:r>
            <a:r>
              <a:rPr lang="sl-SI" baseline="30000" dirty="0" smtClean="0"/>
              <a:t>[1]</a:t>
            </a:r>
            <a:r>
              <a:rPr lang="sl-SI" dirty="0" smtClean="0"/>
              <a:t> (</a:t>
            </a:r>
            <a:r>
              <a:rPr lang="sl-SI" dirty="0" err="1" smtClean="0"/>
              <a:t>or</a:t>
            </a:r>
            <a:r>
              <a:rPr lang="sl-SI" dirty="0" smtClean="0"/>
              <a:t> </a:t>
            </a:r>
            <a:r>
              <a:rPr lang="sl-SI" dirty="0" err="1" smtClean="0"/>
              <a:t>equivalent</a:t>
            </a:r>
            <a:r>
              <a:rPr lang="sl-SI" dirty="0" smtClean="0"/>
              <a:t>)</a:t>
            </a:r>
          </a:p>
          <a:p>
            <a:r>
              <a:rPr lang="sl-SI" dirty="0" smtClean="0"/>
              <a:t>large </a:t>
            </a:r>
            <a:r>
              <a:rPr lang="sl-SI" dirty="0" err="1" smtClean="0"/>
              <a:t>number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regions</a:t>
            </a:r>
            <a:r>
              <a:rPr lang="sl-SI" dirty="0" smtClean="0"/>
              <a:t>/</a:t>
            </a:r>
            <a:r>
              <a:rPr lang="sl-SI" dirty="0" err="1" smtClean="0"/>
              <a:t>parts</a:t>
            </a:r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31800" y="6165304"/>
            <a:ext cx="1132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[1] </a:t>
            </a:r>
            <a:r>
              <a:rPr lang="en-US" sz="1050" dirty="0"/>
              <a:t>J. </a:t>
            </a:r>
            <a:r>
              <a:rPr lang="en-US" sz="1050" dirty="0" err="1"/>
              <a:t>Uijlings</a:t>
            </a:r>
            <a:r>
              <a:rPr lang="en-US" sz="1050" dirty="0"/>
              <a:t>, K. van de Sande, T. </a:t>
            </a:r>
            <a:r>
              <a:rPr lang="en-US" sz="1050" dirty="0" err="1"/>
              <a:t>Gevers</a:t>
            </a:r>
            <a:r>
              <a:rPr lang="en-US" sz="1050" dirty="0"/>
              <a:t>, and A. </a:t>
            </a:r>
            <a:r>
              <a:rPr lang="en-US" sz="1050" dirty="0" err="1"/>
              <a:t>Smeulders</a:t>
            </a:r>
            <a:r>
              <a:rPr lang="en-US" sz="1050" dirty="0"/>
              <a:t>, “</a:t>
            </a:r>
            <a:r>
              <a:rPr lang="en-US" sz="1050" dirty="0" smtClean="0"/>
              <a:t>Selective</a:t>
            </a:r>
            <a:r>
              <a:rPr lang="sl-SI" sz="1050" dirty="0" smtClean="0"/>
              <a:t> </a:t>
            </a:r>
            <a:r>
              <a:rPr lang="en-US" sz="1050" dirty="0" smtClean="0"/>
              <a:t>search </a:t>
            </a:r>
            <a:r>
              <a:rPr lang="en-US" sz="1050" dirty="0"/>
              <a:t>for object recognition,” Int. J. </a:t>
            </a:r>
            <a:r>
              <a:rPr lang="en-US" sz="1050" dirty="0" err="1"/>
              <a:t>Comput</a:t>
            </a:r>
            <a:r>
              <a:rPr lang="en-US" sz="1050" dirty="0"/>
              <a:t>. Vision, 2013.</a:t>
            </a:r>
            <a:endParaRPr lang="sl-SI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010" y="2348880"/>
            <a:ext cx="4876190" cy="3657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420888"/>
            <a:ext cx="4783812" cy="31752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065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Convolutional</a:t>
            </a:r>
            <a:r>
              <a:rPr lang="sl-SI" dirty="0" smtClean="0"/>
              <a:t> </a:t>
            </a:r>
            <a:r>
              <a:rPr lang="sl-SI" dirty="0" err="1" smtClean="0"/>
              <a:t>Neural</a:t>
            </a:r>
            <a:r>
              <a:rPr lang="sl-SI" dirty="0" smtClean="0"/>
              <a:t> </a:t>
            </a:r>
            <a:r>
              <a:rPr lang="sl-SI" dirty="0" err="1" smtClean="0"/>
              <a:t>Network</a:t>
            </a:r>
            <a:r>
              <a:rPr lang="sl-SI" dirty="0" smtClean="0"/>
              <a:t> </a:t>
            </a:r>
            <a:r>
              <a:rPr lang="sl-SI" dirty="0" err="1" smtClean="0"/>
              <a:t>feature</a:t>
            </a:r>
            <a:r>
              <a:rPr lang="sl-SI" dirty="0" smtClean="0"/>
              <a:t> </a:t>
            </a:r>
            <a:r>
              <a:rPr lang="sl-SI" dirty="0" err="1" smtClean="0"/>
              <a:t>extractor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hybrid</a:t>
            </a:r>
            <a:r>
              <a:rPr lang="sl-SI" dirty="0" smtClean="0"/>
              <a:t>-CNN</a:t>
            </a:r>
            <a:r>
              <a:rPr lang="sl-SI" baseline="30000" dirty="0" smtClean="0"/>
              <a:t>[1]</a:t>
            </a:r>
          </a:p>
          <a:p>
            <a:pPr lvl="1"/>
            <a:r>
              <a:rPr lang="sl-SI" dirty="0" err="1" smtClean="0"/>
              <a:t>Caffe</a:t>
            </a:r>
            <a:r>
              <a:rPr lang="sl-SI" dirty="0" smtClean="0"/>
              <a:t> reference </a:t>
            </a:r>
            <a:r>
              <a:rPr lang="sl-SI" dirty="0" err="1" smtClean="0"/>
              <a:t>network</a:t>
            </a:r>
            <a:endParaRPr lang="sl-SI" dirty="0" smtClean="0"/>
          </a:p>
          <a:p>
            <a:pPr lvl="1"/>
            <a:r>
              <a:rPr lang="sl-SI" dirty="0" err="1" smtClean="0"/>
              <a:t>trained</a:t>
            </a:r>
            <a:r>
              <a:rPr lang="sl-SI" dirty="0" smtClean="0"/>
              <a:t> on 1183 </a:t>
            </a:r>
            <a:r>
              <a:rPr lang="sl-SI" dirty="0" err="1" smtClean="0"/>
              <a:t>categories</a:t>
            </a:r>
            <a:r>
              <a:rPr lang="sl-SI" dirty="0" smtClean="0"/>
              <a:t>, </a:t>
            </a:r>
            <a:r>
              <a:rPr lang="sl-SI" dirty="0"/>
              <a:t>~</a:t>
            </a:r>
            <a:r>
              <a:rPr lang="sl-SI" dirty="0" smtClean="0"/>
              <a:t>3.6 </a:t>
            </a:r>
            <a:r>
              <a:rPr lang="sl-SI" dirty="0" err="1" smtClean="0"/>
              <a:t>million</a:t>
            </a:r>
            <a:r>
              <a:rPr lang="sl-SI" dirty="0" smtClean="0"/>
              <a:t> </a:t>
            </a:r>
            <a:r>
              <a:rPr lang="sl-SI" dirty="0" err="1" smtClean="0"/>
              <a:t>images</a:t>
            </a:r>
            <a:endParaRPr lang="sl-SI" dirty="0"/>
          </a:p>
          <a:p>
            <a:pPr lvl="2"/>
            <a:r>
              <a:rPr lang="sl-SI" dirty="0" smtClean="0"/>
              <a:t>205 scene </a:t>
            </a:r>
            <a:r>
              <a:rPr lang="sl-SI" dirty="0" err="1" smtClean="0"/>
              <a:t>categories</a:t>
            </a:r>
            <a:r>
              <a:rPr lang="sl-SI" dirty="0" smtClean="0"/>
              <a:t> (</a:t>
            </a:r>
            <a:r>
              <a:rPr lang="sl-SI" dirty="0" err="1" smtClean="0"/>
              <a:t>Places</a:t>
            </a:r>
            <a:r>
              <a:rPr lang="sl-SI" dirty="0" smtClean="0"/>
              <a:t> </a:t>
            </a:r>
            <a:r>
              <a:rPr lang="sl-SI" dirty="0" err="1" smtClean="0"/>
              <a:t>dataset</a:t>
            </a:r>
            <a:r>
              <a:rPr lang="sl-SI" dirty="0" smtClean="0"/>
              <a:t>)</a:t>
            </a:r>
          </a:p>
          <a:p>
            <a:pPr lvl="2"/>
            <a:r>
              <a:rPr lang="sl-SI" dirty="0" smtClean="0"/>
              <a:t>978 </a:t>
            </a:r>
            <a:r>
              <a:rPr lang="sl-SI" dirty="0" err="1" smtClean="0"/>
              <a:t>object</a:t>
            </a:r>
            <a:r>
              <a:rPr lang="sl-SI" dirty="0" smtClean="0"/>
              <a:t> </a:t>
            </a:r>
            <a:r>
              <a:rPr lang="sl-SI" dirty="0" err="1" smtClean="0"/>
              <a:t>categories</a:t>
            </a:r>
            <a:r>
              <a:rPr lang="sl-SI" dirty="0" smtClean="0"/>
              <a:t> (ILSVRC2012 / </a:t>
            </a:r>
            <a:r>
              <a:rPr lang="sl-SI" dirty="0" err="1" smtClean="0"/>
              <a:t>ImageNet</a:t>
            </a:r>
            <a:r>
              <a:rPr lang="sl-SI" dirty="0" smtClean="0"/>
              <a:t>)</a:t>
            </a:r>
          </a:p>
          <a:p>
            <a:pPr lvl="2"/>
            <a:endParaRPr lang="sl-SI" dirty="0"/>
          </a:p>
          <a:p>
            <a:r>
              <a:rPr lang="sl-SI" dirty="0" err="1"/>
              <a:t>f</a:t>
            </a:r>
            <a:r>
              <a:rPr lang="sl-SI" dirty="0" err="1" smtClean="0"/>
              <a:t>eatures</a:t>
            </a:r>
            <a:r>
              <a:rPr lang="sl-SI" dirty="0" smtClean="0"/>
              <a:t>: </a:t>
            </a:r>
            <a:r>
              <a:rPr lang="sl-SI" dirty="0" err="1" smtClean="0"/>
              <a:t>response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FC7 </a:t>
            </a:r>
            <a:r>
              <a:rPr lang="sl-SI" dirty="0" err="1" smtClean="0"/>
              <a:t>layer</a:t>
            </a:r>
            <a:endParaRPr lang="sl-SI" dirty="0" smtClean="0"/>
          </a:p>
          <a:p>
            <a:pPr lvl="1"/>
            <a:r>
              <a:rPr lang="sl-SI" dirty="0" smtClean="0"/>
              <a:t>4096-dimensional </a:t>
            </a:r>
            <a:r>
              <a:rPr lang="sl-SI" dirty="0" err="1" smtClean="0"/>
              <a:t>feature</a:t>
            </a:r>
            <a:r>
              <a:rPr lang="sl-SI" dirty="0" smtClean="0"/>
              <a:t> </a:t>
            </a:r>
            <a:r>
              <a:rPr lang="sl-SI" dirty="0" err="1" smtClean="0"/>
              <a:t>vectors</a:t>
            </a:r>
            <a:endParaRPr lang="sl-SI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1800" y="6165304"/>
            <a:ext cx="1132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[1] </a:t>
            </a:r>
            <a:r>
              <a:rPr lang="en-US" sz="1050" dirty="0"/>
              <a:t>B. Zhou, A. </a:t>
            </a:r>
            <a:r>
              <a:rPr lang="en-US" sz="1050" dirty="0" err="1"/>
              <a:t>Lapedriza</a:t>
            </a:r>
            <a:r>
              <a:rPr lang="en-US" sz="1050" dirty="0"/>
              <a:t>, J. Xiao, A. </a:t>
            </a:r>
            <a:r>
              <a:rPr lang="en-US" sz="1050" dirty="0" err="1"/>
              <a:t>Torralba</a:t>
            </a:r>
            <a:r>
              <a:rPr lang="en-US" sz="1050" dirty="0"/>
              <a:t>, and A. Oliva, “</a:t>
            </a:r>
            <a:r>
              <a:rPr lang="en-US" sz="1050" dirty="0" smtClean="0"/>
              <a:t>Learning</a:t>
            </a:r>
            <a:r>
              <a:rPr lang="sl-SI" sz="1050" dirty="0" smtClean="0"/>
              <a:t> </a:t>
            </a:r>
            <a:r>
              <a:rPr lang="en-US" sz="1050" dirty="0" smtClean="0"/>
              <a:t>deep </a:t>
            </a:r>
            <a:r>
              <a:rPr lang="en-US" sz="1050" dirty="0"/>
              <a:t>features for scene recognition using places database,” </a:t>
            </a:r>
            <a:r>
              <a:rPr lang="en-US" sz="1050" dirty="0" smtClean="0"/>
              <a:t>NIPS </a:t>
            </a:r>
            <a:r>
              <a:rPr lang="en-US" sz="1050" dirty="0"/>
              <a:t>2014</a:t>
            </a:r>
            <a:endParaRPr lang="sl-SI" sz="1050" dirty="0"/>
          </a:p>
        </p:txBody>
      </p:sp>
    </p:spTree>
    <p:extLst>
      <p:ext uri="{BB962C8B-B14F-4D97-AF65-F5344CB8AC3E}">
        <p14:creationId xmlns:p14="http://schemas.microsoft.com/office/powerpoint/2010/main" val="31338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Exemplar-based</a:t>
            </a:r>
            <a:r>
              <a:rPr lang="sl-SI" dirty="0" smtClean="0"/>
              <a:t> </a:t>
            </a:r>
            <a:r>
              <a:rPr lang="sl-SI" dirty="0" err="1" smtClean="0"/>
              <a:t>classification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discriminative</a:t>
            </a:r>
            <a:r>
              <a:rPr lang="sl-SI" dirty="0"/>
              <a:t> </a:t>
            </a:r>
            <a:r>
              <a:rPr lang="sl-SI" dirty="0" err="1"/>
              <a:t>dictionary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exemplars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each</a:t>
            </a:r>
            <a:r>
              <a:rPr lang="sl-SI" dirty="0"/>
              <a:t> </a:t>
            </a:r>
            <a:r>
              <a:rPr lang="sl-SI" dirty="0" err="1" smtClean="0"/>
              <a:t>category</a:t>
            </a:r>
            <a:r>
              <a:rPr lang="sl-SI" dirty="0" smtClean="0"/>
              <a:t>:</a:t>
            </a:r>
            <a:endParaRPr lang="sl-SI" dirty="0"/>
          </a:p>
          <a:p>
            <a:endParaRPr lang="sl-SI" dirty="0"/>
          </a:p>
        </p:txBody>
      </p:sp>
      <p:grpSp>
        <p:nvGrpSpPr>
          <p:cNvPr id="4" name="Group 3"/>
          <p:cNvGrpSpPr/>
          <p:nvPr/>
        </p:nvGrpSpPr>
        <p:grpSpPr>
          <a:xfrm>
            <a:off x="2711624" y="1920022"/>
            <a:ext cx="3171792" cy="4175978"/>
            <a:chOff x="3868116" y="2157615"/>
            <a:chExt cx="3171792" cy="41759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116" y="2742390"/>
              <a:ext cx="3171791" cy="359120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68116" y="2157615"/>
              <a:ext cx="3171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positive exemplars for „bathroom“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2888" y="1920022"/>
            <a:ext cx="2962274" cy="4235597"/>
            <a:chOff x="4588128" y="2470194"/>
            <a:chExt cx="2962274" cy="42355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8128" y="3112991"/>
              <a:ext cx="2962274" cy="3592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88128" y="2470194"/>
              <a:ext cx="2962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negative exemplars for „bathroom“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Exemplar-based</a:t>
            </a:r>
            <a:r>
              <a:rPr lang="sl-SI" dirty="0" smtClean="0"/>
              <a:t> </a:t>
            </a:r>
            <a:r>
              <a:rPr lang="sl-SI" dirty="0" err="1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optimization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multiclass</a:t>
            </a:r>
            <a:r>
              <a:rPr lang="sl-SI" dirty="0" smtClean="0"/>
              <a:t> </a:t>
            </a:r>
            <a:r>
              <a:rPr lang="sl-SI" dirty="0" err="1" smtClean="0"/>
              <a:t>linear</a:t>
            </a:r>
            <a:r>
              <a:rPr lang="sl-SI" dirty="0" smtClean="0"/>
              <a:t> SVM (</a:t>
            </a:r>
            <a:r>
              <a:rPr lang="sl-SI" dirty="0" err="1" smtClean="0"/>
              <a:t>support</a:t>
            </a:r>
            <a:r>
              <a:rPr lang="sl-SI" dirty="0" smtClean="0"/>
              <a:t> </a:t>
            </a:r>
            <a:r>
              <a:rPr lang="sl-SI" dirty="0" err="1" smtClean="0"/>
              <a:t>vectors</a:t>
            </a:r>
            <a:r>
              <a:rPr lang="sl-SI" dirty="0" smtClean="0"/>
              <a:t> → </a:t>
            </a:r>
            <a:r>
              <a:rPr lang="sl-SI" dirty="0" err="1" smtClean="0"/>
              <a:t>exemplars</a:t>
            </a:r>
            <a:r>
              <a:rPr lang="sl-SI" dirty="0" smtClean="0"/>
              <a:t>)</a:t>
            </a:r>
            <a:endParaRPr lang="sl-SI" dirty="0"/>
          </a:p>
          <a:p>
            <a:r>
              <a:rPr lang="sl-SI" dirty="0" err="1"/>
              <a:t>c</a:t>
            </a:r>
            <a:r>
              <a:rPr lang="sl-SI" dirty="0" err="1" smtClean="0"/>
              <a:t>lassify</a:t>
            </a:r>
            <a:r>
              <a:rPr lang="sl-SI" dirty="0" smtClean="0"/>
              <a:t> </a:t>
            </a:r>
            <a:r>
              <a:rPr lang="sl-SI" dirty="0" err="1" smtClean="0"/>
              <a:t>each</a:t>
            </a:r>
            <a:r>
              <a:rPr lang="sl-SI" dirty="0" smtClean="0"/>
              <a:t> part </a:t>
            </a:r>
            <a:r>
              <a:rPr lang="sl-SI" dirty="0" err="1" smtClean="0"/>
              <a:t>of</a:t>
            </a:r>
            <a:r>
              <a:rPr lang="sl-SI" dirty="0" smtClean="0"/>
              <a:t> image </a:t>
            </a:r>
            <a:r>
              <a:rPr lang="sl-SI" b="1" i="1" dirty="0" smtClean="0"/>
              <a:t>I</a:t>
            </a:r>
            <a:r>
              <a:rPr lang="sl-SI" dirty="0" smtClean="0"/>
              <a:t>, </a:t>
            </a:r>
            <a:r>
              <a:rPr lang="sl-SI" dirty="0" err="1" smtClean="0"/>
              <a:t>encoded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feature</a:t>
            </a:r>
            <a:r>
              <a:rPr lang="sl-SI" dirty="0" smtClean="0"/>
              <a:t> </a:t>
            </a:r>
            <a:r>
              <a:rPr lang="sl-SI" dirty="0" err="1" smtClean="0"/>
              <a:t>vector</a:t>
            </a:r>
            <a:r>
              <a:rPr lang="sl-SI" dirty="0" smtClean="0"/>
              <a:t> </a:t>
            </a:r>
            <a:r>
              <a:rPr lang="sl-SI" i="1" dirty="0" smtClean="0"/>
              <a:t>z</a:t>
            </a:r>
            <a:r>
              <a:rPr lang="sl-SI" i="1" baseline="-25000" dirty="0" smtClean="0"/>
              <a:t>k</a:t>
            </a:r>
            <a:endParaRPr lang="sl-SI" i="1" dirty="0" smtClean="0"/>
          </a:p>
          <a:p>
            <a:r>
              <a:rPr lang="sl-SI" dirty="0" err="1" smtClean="0"/>
              <a:t>Platt‘s</a:t>
            </a:r>
            <a:r>
              <a:rPr lang="sl-SI" dirty="0" smtClean="0"/>
              <a:t> </a:t>
            </a:r>
            <a:r>
              <a:rPr lang="sl-SI" dirty="0" err="1" smtClean="0"/>
              <a:t>probabilistic</a:t>
            </a:r>
            <a:r>
              <a:rPr lang="sl-SI" dirty="0" smtClean="0"/>
              <a:t> </a:t>
            </a:r>
            <a:r>
              <a:rPr lang="sl-SI" dirty="0" err="1" smtClean="0"/>
              <a:t>calibration</a:t>
            </a:r>
            <a:endParaRPr lang="sl-SI" dirty="0"/>
          </a:p>
          <a:p>
            <a:endParaRPr lang="sl-SI" i="1" dirty="0" smtClean="0"/>
          </a:p>
          <a:p>
            <a:endParaRPr lang="sl-SI" i="1" dirty="0"/>
          </a:p>
          <a:p>
            <a:endParaRPr lang="sl-SI" i="1" dirty="0" smtClean="0"/>
          </a:p>
          <a:p>
            <a:endParaRPr lang="sl-SI" i="1" dirty="0"/>
          </a:p>
          <a:p>
            <a:endParaRPr lang="sl-SI" i="1" dirty="0" smtClean="0"/>
          </a:p>
          <a:p>
            <a:pPr marL="0" indent="0">
              <a:buNone/>
            </a:pPr>
            <a:endParaRPr lang="sl-SI" sz="2000" i="1" dirty="0" smtClean="0"/>
          </a:p>
          <a:p>
            <a:r>
              <a:rPr lang="sl-SI" sz="2000" dirty="0" smtClean="0"/>
              <a:t>alternative </a:t>
            </a:r>
            <a:r>
              <a:rPr lang="sl-SI" sz="2000" dirty="0" err="1" smtClean="0"/>
              <a:t>classification</a:t>
            </a:r>
            <a:r>
              <a:rPr lang="sl-SI" sz="2000" dirty="0" smtClean="0"/>
              <a:t> </a:t>
            </a:r>
            <a:r>
              <a:rPr lang="sl-SI" sz="2000" dirty="0" err="1" smtClean="0"/>
              <a:t>methods</a:t>
            </a:r>
            <a:r>
              <a:rPr lang="sl-SI" sz="2000" dirty="0" smtClean="0"/>
              <a:t>: </a:t>
            </a:r>
            <a:r>
              <a:rPr lang="sl-SI" sz="2000" dirty="0" err="1" smtClean="0"/>
              <a:t>e.g</a:t>
            </a:r>
            <a:r>
              <a:rPr lang="sl-SI" sz="2000" dirty="0" smtClean="0"/>
              <a:t>., MCABE (Uršič et </a:t>
            </a:r>
            <a:r>
              <a:rPr lang="sl-SI" sz="2000" dirty="0" err="1" smtClean="0"/>
              <a:t>al</a:t>
            </a:r>
            <a:r>
              <a:rPr lang="sl-SI" sz="2000" dirty="0"/>
              <a:t>., ICRA2016 - ThBaT1.6)</a:t>
            </a:r>
            <a:endParaRPr lang="sl-SI" sz="2000" dirty="0" smtClean="0"/>
          </a:p>
          <a:p>
            <a:pPr marL="0" indent="0">
              <a:buNone/>
            </a:pPr>
            <a:endParaRPr lang="sl-SI" i="1" baseline="-25000" dirty="0"/>
          </a:p>
          <a:p>
            <a:endParaRPr lang="sl-SI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88682" y="3306999"/>
                <a:ext cx="4870949" cy="736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l-SI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sl-SI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sl-SI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682" y="3306999"/>
                <a:ext cx="4870949" cy="7366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23553" y="4403651"/>
            <a:ext cx="2266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probability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j-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category</a:t>
            </a:r>
            <a:endParaRPr lang="sl-SI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8879" y="4403651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core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j-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classifier</a:t>
            </a:r>
            <a:endParaRPr lang="sl-SI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31688" y="2747919"/>
            <a:ext cx="1734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ormalization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factor</a:t>
            </a:r>
            <a:endParaRPr lang="sl-SI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endCxn id="5" idx="0"/>
          </p:cNvCxnSpPr>
          <p:nvPr/>
        </p:nvCxnSpPr>
        <p:spPr bwMode="auto">
          <a:xfrm flipH="1">
            <a:off x="3556652" y="3886736"/>
            <a:ext cx="811380" cy="516915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endCxn id="7" idx="0"/>
          </p:cNvCxnSpPr>
          <p:nvPr/>
        </p:nvCxnSpPr>
        <p:spPr bwMode="auto">
          <a:xfrm>
            <a:off x="7339165" y="4108412"/>
            <a:ext cx="338815" cy="295239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126717" y="3082850"/>
            <a:ext cx="272356" cy="232720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702" y="2926267"/>
            <a:ext cx="2572811" cy="17988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88288" y="258615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200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osterior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part </a:t>
            </a:r>
            <a:r>
              <a:rPr lang="sl-SI" sz="1200" b="1" i="1" dirty="0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sl-SI" sz="1200" i="1" baseline="-25000" dirty="0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over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all</a:t>
            </a:r>
            <a:r>
              <a:rPr lang="sl-SI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200" dirty="0" err="1" smtClean="0">
                <a:solidFill>
                  <a:schemeClr val="bg1">
                    <a:lumMod val="50000"/>
                  </a:schemeClr>
                </a:solidFill>
              </a:rPr>
              <a:t>categories</a:t>
            </a:r>
            <a:endParaRPr lang="sl-SI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Mixture</a:t>
            </a:r>
            <a:r>
              <a:rPr lang="sl-SI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combine</a:t>
            </a:r>
            <a:r>
              <a:rPr lang="sl-SI" dirty="0" smtClean="0"/>
              <a:t> </a:t>
            </a:r>
            <a:r>
              <a:rPr lang="sl-SI" dirty="0" err="1" smtClean="0"/>
              <a:t>posteriors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individual</a:t>
            </a:r>
            <a:r>
              <a:rPr lang="sl-SI" dirty="0" smtClean="0"/>
              <a:t> </a:t>
            </a:r>
            <a:r>
              <a:rPr lang="sl-SI" dirty="0" err="1" smtClean="0"/>
              <a:t>parts</a:t>
            </a:r>
            <a:r>
              <a:rPr lang="sl-SI" dirty="0" smtClean="0"/>
              <a:t> </a:t>
            </a:r>
            <a:r>
              <a:rPr lang="sl-SI" dirty="0" err="1" smtClean="0"/>
              <a:t>into</a:t>
            </a:r>
            <a:r>
              <a:rPr lang="sl-SI" dirty="0" smtClean="0"/>
              <a:t> </a:t>
            </a:r>
            <a:r>
              <a:rPr lang="sl-SI" dirty="0" err="1" smtClean="0"/>
              <a:t>final</a:t>
            </a:r>
            <a:r>
              <a:rPr lang="sl-SI" dirty="0" smtClean="0"/>
              <a:t> </a:t>
            </a:r>
            <a:r>
              <a:rPr lang="sl-SI" dirty="0" err="1" smtClean="0"/>
              <a:t>posterior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whole</a:t>
            </a:r>
            <a:r>
              <a:rPr lang="sl-SI" dirty="0" smtClean="0"/>
              <a:t> image: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sz="1200" dirty="0" smtClean="0"/>
          </a:p>
          <a:p>
            <a:r>
              <a:rPr lang="sl-SI" dirty="0" smtClean="0"/>
              <a:t>prior </a:t>
            </a:r>
            <a:r>
              <a:rPr lang="sl-SI" dirty="0" err="1" smtClean="0"/>
              <a:t>should</a:t>
            </a:r>
            <a:r>
              <a:rPr lang="sl-SI" dirty="0" smtClean="0"/>
              <a:t> </a:t>
            </a:r>
            <a:r>
              <a:rPr lang="sl-SI" dirty="0" err="1" smtClean="0"/>
              <a:t>reflect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informativeness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part; </a:t>
            </a:r>
            <a:r>
              <a:rPr lang="sl-SI" dirty="0" err="1" smtClean="0"/>
              <a:t>parts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peaked</a:t>
            </a:r>
            <a:r>
              <a:rPr lang="sl-SI" dirty="0" smtClean="0"/>
              <a:t> </a:t>
            </a:r>
            <a:r>
              <a:rPr lang="sl-SI" dirty="0" err="1" smtClean="0"/>
              <a:t>likelihood</a:t>
            </a:r>
            <a:r>
              <a:rPr lang="sl-SI" dirty="0" smtClean="0"/>
              <a:t> </a:t>
            </a:r>
            <a:r>
              <a:rPr lang="sl-SI" dirty="0" err="1" smtClean="0"/>
              <a:t>across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alternative </a:t>
            </a:r>
            <a:r>
              <a:rPr lang="sl-SI" dirty="0" err="1" smtClean="0"/>
              <a:t>categories</a:t>
            </a:r>
            <a:r>
              <a:rPr lang="sl-SI" dirty="0" smtClean="0"/>
              <a:t> </a:t>
            </a:r>
            <a:r>
              <a:rPr lang="sl-SI" dirty="0" err="1" smtClean="0"/>
              <a:t>should</a:t>
            </a:r>
            <a:r>
              <a:rPr lang="sl-SI" dirty="0" smtClean="0"/>
              <a:t> </a:t>
            </a:r>
            <a:r>
              <a:rPr lang="sl-SI" dirty="0" err="1" smtClean="0"/>
              <a:t>contribute</a:t>
            </a:r>
            <a:r>
              <a:rPr lang="sl-SI" dirty="0" smtClean="0"/>
              <a:t> more: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15347" y="2224434"/>
            <a:ext cx="5761306" cy="1481565"/>
            <a:chOff x="3655404" y="2204864"/>
            <a:chExt cx="5761306" cy="1481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55404" y="2204864"/>
                  <a:ext cx="4963859" cy="941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r>
                              <a:rPr lang="sl-SI" sz="2400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r>
                          <a:rPr lang="sl-SI" sz="24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¸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=1:</m:t>
                            </m:r>
                            <m:sSub>
                              <m:sSubPr>
                                <m:ctrlP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sl-S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sl-SI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sl-SI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sl-SI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sz="24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sl-SI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l-SI" sz="2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d>
                            <m:r>
                              <a:rPr lang="sl-SI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sl-SI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400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sl-SI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sl-SI" sz="2400" b="1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sl-SI" sz="24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sl-SI" sz="24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sl-SI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5404" y="2204864"/>
                  <a:ext cx="4963859" cy="9414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l-S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4295800" y="3409430"/>
              <a:ext cx="3268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200" dirty="0" err="1">
                  <a:solidFill>
                    <a:schemeClr val="bg1">
                      <a:lumMod val="50000"/>
                    </a:schemeClr>
                  </a:solidFill>
                </a:rPr>
                <a:t>p</a:t>
              </a:r>
              <a:r>
                <a:rPr lang="sl-SI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robability</a:t>
              </a:r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sl-SI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of</a:t>
              </a:r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 j-</a:t>
              </a:r>
              <a:r>
                <a:rPr lang="sl-SI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sl-SI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category</a:t>
              </a:r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sl-SI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for</a:t>
              </a:r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 k-</a:t>
              </a:r>
              <a:r>
                <a:rPr lang="sl-SI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 part</a:t>
              </a:r>
              <a:endParaRPr lang="sl-SI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64169" y="3409430"/>
              <a:ext cx="1552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prior </a:t>
              </a:r>
              <a:r>
                <a:rPr lang="sl-SI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for</a:t>
              </a:r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 k-</a:t>
              </a:r>
              <a:r>
                <a:rPr lang="sl-SI" sz="1200" dirty="0" err="1" smtClean="0">
                  <a:solidFill>
                    <a:schemeClr val="bg1">
                      <a:lumMod val="50000"/>
                    </a:schemeClr>
                  </a:solidFill>
                </a:rPr>
                <a:t>th</a:t>
              </a:r>
              <a:r>
                <a:rPr lang="sl-SI" sz="1200" dirty="0" smtClean="0">
                  <a:solidFill>
                    <a:schemeClr val="bg1">
                      <a:lumMod val="50000"/>
                    </a:schemeClr>
                  </a:solidFill>
                </a:rPr>
                <a:t> part</a:t>
              </a:r>
              <a:endParaRPr lang="sl-SI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7" name="Straight Arrow Connector 6"/>
            <p:cNvCxnSpPr>
              <a:endCxn id="6" idx="0"/>
            </p:cNvCxnSpPr>
            <p:nvPr/>
          </p:nvCxnSpPr>
          <p:spPr bwMode="auto">
            <a:xfrm>
              <a:off x="8112224" y="2833366"/>
              <a:ext cx="528216" cy="576064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>
              <a:endCxn id="5" idx="0"/>
            </p:cNvCxnSpPr>
            <p:nvPr/>
          </p:nvCxnSpPr>
          <p:spPr bwMode="auto">
            <a:xfrm flipH="1">
              <a:off x="5930094" y="2871034"/>
              <a:ext cx="669962" cy="538396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63731" y="5147730"/>
                <a:ext cx="3464538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sl-SI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sl-SI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l-SI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l-SI" sz="2400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sl-SI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731" y="5147730"/>
                <a:ext cx="3464538" cy="525016"/>
              </a:xfrm>
              <a:prstGeom prst="rect">
                <a:avLst/>
              </a:prstGeom>
              <a:blipFill rotWithShape="0">
                <a:blip r:embed="rId4"/>
                <a:stretch>
                  <a:fillRect l="-1056" r="-2113" b="-1724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Dataset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8-category subset of the MIT Indoor67 dataset</a:t>
            </a:r>
            <a:r>
              <a:rPr lang="en-US" baseline="30000" noProof="0" dirty="0" smtClean="0"/>
              <a:t>[1]</a:t>
            </a:r>
          </a:p>
          <a:p>
            <a:pPr lvl="1"/>
            <a:r>
              <a:rPr lang="en-US" noProof="0" dirty="0" smtClean="0"/>
              <a:t>bathroom</a:t>
            </a:r>
          </a:p>
          <a:p>
            <a:pPr lvl="1"/>
            <a:r>
              <a:rPr lang="en-US" noProof="0" dirty="0" smtClean="0"/>
              <a:t>bedroom</a:t>
            </a:r>
          </a:p>
          <a:p>
            <a:pPr lvl="1"/>
            <a:r>
              <a:rPr lang="en-US" noProof="0" dirty="0" smtClean="0"/>
              <a:t>children‘s room</a:t>
            </a:r>
          </a:p>
          <a:p>
            <a:pPr lvl="1"/>
            <a:r>
              <a:rPr lang="en-US" noProof="0" dirty="0" smtClean="0"/>
              <a:t>closet</a:t>
            </a:r>
          </a:p>
          <a:p>
            <a:pPr lvl="1"/>
            <a:r>
              <a:rPr lang="en-US" noProof="0" dirty="0" smtClean="0"/>
              <a:t>corridor</a:t>
            </a:r>
          </a:p>
          <a:p>
            <a:pPr lvl="1"/>
            <a:r>
              <a:rPr lang="en-US" noProof="0" dirty="0" smtClean="0"/>
              <a:t>dining room</a:t>
            </a:r>
          </a:p>
          <a:p>
            <a:pPr lvl="1"/>
            <a:r>
              <a:rPr lang="en-US" noProof="0" dirty="0" smtClean="0"/>
              <a:t>kitchen</a:t>
            </a:r>
          </a:p>
          <a:p>
            <a:pPr lvl="1"/>
            <a:r>
              <a:rPr lang="en-US" noProof="0" dirty="0" smtClean="0"/>
              <a:t>living room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official training/testing split</a:t>
            </a:r>
          </a:p>
          <a:p>
            <a:pPr lvl="1"/>
            <a:r>
              <a:rPr lang="en-US" noProof="0" dirty="0" smtClean="0"/>
              <a:t>80 training, 20 test images per category</a:t>
            </a:r>
            <a:endParaRPr lang="en-US" noProof="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21477" y="2060992"/>
            <a:ext cx="6818673" cy="1296000"/>
            <a:chOff x="4821477" y="2176328"/>
            <a:chExt cx="6818673" cy="129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0754" y="2176328"/>
              <a:ext cx="1728000" cy="12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4150" y="2176328"/>
              <a:ext cx="1296000" cy="12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477" y="2176328"/>
              <a:ext cx="1296000" cy="12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2872" y="2176328"/>
              <a:ext cx="1942487" cy="12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4583976" y="3501008"/>
            <a:ext cx="7223973" cy="1296000"/>
            <a:chOff x="4583976" y="3644950"/>
            <a:chExt cx="7223973" cy="129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423" y="3644950"/>
              <a:ext cx="1728000" cy="12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870" y="3644950"/>
              <a:ext cx="1728000" cy="12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317" y="3644950"/>
              <a:ext cx="1951632" cy="12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976" y="3644950"/>
              <a:ext cx="1296000" cy="129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TextBox 14"/>
          <p:cNvSpPr txBox="1"/>
          <p:nvPr/>
        </p:nvSpPr>
        <p:spPr>
          <a:xfrm>
            <a:off x="431800" y="6165304"/>
            <a:ext cx="11328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dirty="0"/>
              <a:t>[1] A. </a:t>
            </a:r>
            <a:r>
              <a:rPr lang="sl-SI" sz="1050" dirty="0" err="1"/>
              <a:t>Quattoni</a:t>
            </a:r>
            <a:r>
              <a:rPr lang="sl-SI" sz="1050" dirty="0"/>
              <a:t> </a:t>
            </a:r>
            <a:r>
              <a:rPr lang="sl-SI" sz="1050" dirty="0" err="1"/>
              <a:t>and</a:t>
            </a:r>
            <a:r>
              <a:rPr lang="sl-SI" sz="1050" dirty="0"/>
              <a:t> A. </a:t>
            </a:r>
            <a:r>
              <a:rPr lang="sl-SI" sz="1050" dirty="0" err="1"/>
              <a:t>Torralba</a:t>
            </a:r>
            <a:r>
              <a:rPr lang="sl-SI" sz="1050" dirty="0"/>
              <a:t>, </a:t>
            </a:r>
            <a:r>
              <a:rPr lang="sl-SI" sz="1050" i="1" dirty="0"/>
              <a:t>“</a:t>
            </a:r>
            <a:r>
              <a:rPr lang="sl-SI" sz="1050" i="1" dirty="0" err="1"/>
              <a:t>Recognizing</a:t>
            </a:r>
            <a:r>
              <a:rPr lang="sl-SI" sz="1050" i="1" dirty="0"/>
              <a:t> </a:t>
            </a:r>
            <a:r>
              <a:rPr lang="sl-SI" sz="1050" i="1" dirty="0" err="1"/>
              <a:t>indoor</a:t>
            </a:r>
            <a:r>
              <a:rPr lang="sl-SI" sz="1050" i="1" dirty="0"/>
              <a:t> </a:t>
            </a:r>
            <a:r>
              <a:rPr lang="sl-SI" sz="1050" i="1" dirty="0" err="1"/>
              <a:t>scenes</a:t>
            </a:r>
            <a:r>
              <a:rPr lang="sl-SI" sz="1050" i="1" dirty="0"/>
              <a:t>,”</a:t>
            </a:r>
            <a:r>
              <a:rPr lang="sl-SI" sz="1050" dirty="0"/>
              <a:t> CVPR 2009 </a:t>
            </a:r>
          </a:p>
        </p:txBody>
      </p:sp>
    </p:spTree>
    <p:extLst>
      <p:ext uri="{BB962C8B-B14F-4D97-AF65-F5344CB8AC3E}">
        <p14:creationId xmlns:p14="http://schemas.microsoft.com/office/powerpoint/2010/main" val="36255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Dataset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Incorrect annotations in </a:t>
            </a:r>
            <a:r>
              <a:rPr lang="sl-SI" noProof="0" dirty="0" err="1" smtClean="0"/>
              <a:t>the</a:t>
            </a:r>
            <a:r>
              <a:rPr lang="sl-SI" noProof="0" dirty="0" smtClean="0"/>
              <a:t> </a:t>
            </a:r>
            <a:r>
              <a:rPr lang="en-US" noProof="0" dirty="0" smtClean="0"/>
              <a:t>original dataset</a:t>
            </a:r>
          </a:p>
          <a:p>
            <a:pPr lvl="1"/>
            <a:r>
              <a:rPr lang="en-US" noProof="0" dirty="0" smtClean="0"/>
              <a:t>4% of samples</a:t>
            </a:r>
          </a:p>
          <a:p>
            <a:pPr lvl="1"/>
            <a:r>
              <a:rPr lang="en-US" noProof="0" dirty="0" smtClean="0"/>
              <a:t>incorrect labels, duplicates across training and test set</a:t>
            </a:r>
          </a:p>
          <a:p>
            <a:endParaRPr lang="en-US" noProof="0" dirty="0" smtClean="0"/>
          </a:p>
          <a:p>
            <a:endParaRPr lang="en-US" noProof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51628" y="2924944"/>
            <a:ext cx="9288745" cy="3042340"/>
            <a:chOff x="1199456" y="2924944"/>
            <a:chExt cx="9288745" cy="3042340"/>
          </a:xfrm>
        </p:grpSpPr>
        <p:grpSp>
          <p:nvGrpSpPr>
            <p:cNvPr id="14" name="Group 13"/>
            <p:cNvGrpSpPr/>
            <p:nvPr/>
          </p:nvGrpSpPr>
          <p:grpSpPr>
            <a:xfrm>
              <a:off x="7896200" y="2924944"/>
              <a:ext cx="2592001" cy="3042340"/>
              <a:chOff x="7860340" y="2924944"/>
              <a:chExt cx="2592001" cy="304234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0340" y="2924944"/>
                <a:ext cx="2592000" cy="1944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860341" y="5013177"/>
                <a:ext cx="259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bedroom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/dsc04183.jpg</a:t>
                </a: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duplicate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endParaRPr lang="sl-SI" sz="1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kitchen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/dsc04183.jpg</a:t>
                </a: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from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training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 set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58088" y="2924944"/>
              <a:ext cx="2906918" cy="3042340"/>
              <a:chOff x="4810260" y="2924944"/>
              <a:chExt cx="2906918" cy="304234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261" y="2924944"/>
                <a:ext cx="2906917" cy="1944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810260" y="5013177"/>
                <a:ext cx="29069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bathroom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/dsc3101.jpg</a:t>
                </a: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duplicate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endParaRPr lang="sl-SI" sz="1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livingroom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/dsc3101.jpg</a:t>
                </a: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from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 test set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199456" y="2924944"/>
              <a:ext cx="2927438" cy="3042340"/>
              <a:chOff x="1739660" y="2924944"/>
              <a:chExt cx="2927438" cy="304234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9661" y="2924944"/>
                <a:ext cx="2927437" cy="1944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739660" y="5013177"/>
                <a:ext cx="292743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bathroom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/indoor_0323.jpg</a:t>
                </a: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duplicate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of</a:t>
                </a:r>
                <a:endParaRPr lang="sl-SI" sz="1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bedroom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/indoor_0323.jpg</a:t>
                </a:r>
              </a:p>
              <a:p>
                <a:pPr algn="ctr"/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from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sl-SI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training</a:t>
                </a:r>
                <a:r>
                  <a:rPr lang="sl-SI" sz="1400" dirty="0">
                    <a:solidFill>
                      <a:schemeClr val="bg1">
                        <a:lumMod val="50000"/>
                      </a:schemeClr>
                    </a:solidFill>
                  </a:rPr>
                  <a:t> set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64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omain-specific adaptations for region proposals&amp;quot;&quot;/&gt;&lt;property id=&quot;20307&quot; value=&quot;256&quot;/&gt;&lt;/object&gt;&lt;object type=&quot;3&quot; unique_id=&quot;10358&quot;&gt;&lt;property id=&quot;20148&quot; value=&quot;5&quot;/&gt;&lt;property id=&quot;20300&quot; value=&quot;Slide 2 - &amp;quot;Traffic sign detection problem&amp;quot;&quot;/&gt;&lt;property id=&quot;20307&quot; value=&quot;266&quot;/&gt;&lt;/object&gt;&lt;object type=&quot;3&quot; unique_id=&quot;10361&quot;&gt;&lt;property id=&quot;20148&quot; value=&quot;5&quot;/&gt;&lt;property id=&quot;20300&quot; value=&quot;Slide 7 - &amp;quot;Applying existing region proposals to traffic sign detection&amp;quot;&quot;/&gt;&lt;property id=&quot;20307&quot; value=&quot;269&quot;/&gt;&lt;/object&gt;&lt;object type=&quot;3&quot; unique_id=&quot;10432&quot;&gt;&lt;property id=&quot;20148&quot; value=&quot;5&quot;/&gt;&lt;property id=&quot;20300&quot; value=&quot;Slide 3 - &amp;quot;Existing solutions&amp;quot;&quot;/&gt;&lt;property id=&quot;20307&quot; value=&quot;273&quot;/&gt;&lt;/object&gt;&lt;object type=&quot;3&quot; unique_id=&quot;10433&quot;&gt;&lt;property id=&quot;20148&quot; value=&quot;5&quot;/&gt;&lt;property id=&quot;20300&quot; value=&quot;Slide 11 - &amp;quot;Conclusion&amp;quot;&quot;/&gt;&lt;property id=&quot;20307&quot; value=&quot;272&quot;/&gt;&lt;/object&gt;&lt;object type=&quot;3&quot; unique_id=&quot;10468&quot;&gt;&lt;property id=&quot;20148&quot; value=&quot;5&quot;/&gt;&lt;property id=&quot;20300&quot; value=&quot;Slide 4 - &amp;quot;Our approach&amp;quot;&quot;/&gt;&lt;property id=&quot;20307&quot; value=&quot;274&quot;/&gt;&lt;/object&gt;&lt;object type=&quot;3&quot; unique_id=&quot;10661&quot;&gt;&lt;property id=&quot;20148&quot; value=&quot;5&quot;/&gt;&lt;property id=&quot;20300&quot; value=&quot;Slide 8 - &amp;quot;Proposed improvements&amp;quot;&quot;/&gt;&lt;property id=&quot;20307&quot; value=&quot;275&quot;/&gt;&lt;/object&gt;&lt;object type=&quot;3&quot; unique_id=&quot;10720&quot;&gt;&lt;property id=&quot;20148&quot; value=&quot;5&quot;/&gt;&lt;property id=&quot;20300&quot; value=&quot;Slide 9 - &amp;quot;Domain-specific adaptations of &amp;#x0D;&amp;#x0A;edge-boxes&amp;quot;&quot;/&gt;&lt;property id=&quot;20307&quot; value=&quot;277&quot;/&gt;&lt;/object&gt;&lt;object type=&quot;3&quot; unique_id=&quot;12739&quot;&gt;&lt;property id=&quot;20148&quot; value=&quot;5&quot;/&gt;&lt;property id=&quot;20300&quot; value=&quot;Slide 6 - &amp;quot;State-of-the-art region proposals&amp;quot;&quot;/&gt;&lt;property id=&quot;20307&quot; value=&quot;278&quot;/&gt;&lt;/object&gt;&lt;object type=&quot;3&quot; unique_id=&quot;12922&quot;&gt;&lt;property id=&quot;20148&quot; value=&quot;5&quot;/&gt;&lt;property id=&quot;20300&quot; value=&quot;Slide 10 - &amp;quot;Domain-specific adaptations of &amp;#x0D;&amp;#x0A;edge-boxes&amp;quot;&quot;/&gt;&lt;property id=&quot;20307&quot; value=&quot;279&quot;/&gt;&lt;/object&gt;&lt;object type=&quot;3&quot; unique_id=&quot;15316&quot;&gt;&lt;property id=&quot;20148&quot; value=&quot;5&quot;/&gt;&lt;property id=&quot;20300&quot; value=&quot;Slide 5 - &amp;quot;State-of-the-art region proposals&amp;quot;&quot;/&gt;&lt;property id=&quot;20307&quot; value=&quot;280&quot;/&gt;&lt;/object&gt;&lt;object type=&quot;3&quot; unique_id=&quot;16351&quot;&gt;&lt;property id=&quot;20148&quot; value=&quot;5&quot;/&gt;&lt;property id=&quot;20300&quot; value=&quot;Slide 12 - &amp;quot;Questions&amp;quot;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vicos_theme">
  <a:themeElements>
    <a:clrScheme name="ViCoS črnooranžna s črto 9">
      <a:dk1>
        <a:srgbClr val="000000"/>
      </a:dk1>
      <a:lt1>
        <a:srgbClr val="FFFFFF"/>
      </a:lt1>
      <a:dk2>
        <a:srgbClr val="DA4027"/>
      </a:dk2>
      <a:lt2>
        <a:srgbClr val="808080"/>
      </a:lt2>
      <a:accent1>
        <a:srgbClr val="000066"/>
      </a:accent1>
      <a:accent2>
        <a:srgbClr val="FF0101"/>
      </a:accent2>
      <a:accent3>
        <a:srgbClr val="FFFFFF"/>
      </a:accent3>
      <a:accent4>
        <a:srgbClr val="000000"/>
      </a:accent4>
      <a:accent5>
        <a:srgbClr val="AAAAB8"/>
      </a:accent5>
      <a:accent6>
        <a:srgbClr val="E70101"/>
      </a:accent6>
      <a:hlink>
        <a:srgbClr val="FFCC00"/>
      </a:hlink>
      <a:folHlink>
        <a:srgbClr val="B2B2B2"/>
      </a:folHlink>
    </a:clrScheme>
    <a:fontScheme name="ViCoS črnooranžna s čr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ViCoS črnooranžna s črt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CoS črnooranžna s črt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8">
        <a:dk1>
          <a:srgbClr val="000000"/>
        </a:dk1>
        <a:lt1>
          <a:srgbClr val="FFFFFF"/>
        </a:lt1>
        <a:dk2>
          <a:srgbClr val="DA4027"/>
        </a:dk2>
        <a:lt2>
          <a:srgbClr val="808080"/>
        </a:lt2>
        <a:accent1>
          <a:srgbClr val="000066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5C00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CoS črnooranžna s črto 9">
        <a:dk1>
          <a:srgbClr val="000000"/>
        </a:dk1>
        <a:lt1>
          <a:srgbClr val="FFFFFF"/>
        </a:lt1>
        <a:dk2>
          <a:srgbClr val="DA4027"/>
        </a:dk2>
        <a:lt2>
          <a:srgbClr val="808080"/>
        </a:lt2>
        <a:accent1>
          <a:srgbClr val="000066"/>
        </a:accent1>
        <a:accent2>
          <a:srgbClr val="FF0101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0101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85181</TotalTime>
  <Words>981</Words>
  <Application>Microsoft Office PowerPoint</Application>
  <PresentationFormat>Widescreen</PresentationFormat>
  <Paragraphs>376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Cambria Math</vt:lpstr>
      <vt:lpstr>Glass Gauge</vt:lpstr>
      <vt:lpstr>Verdana</vt:lpstr>
      <vt:lpstr>vicos_theme</vt:lpstr>
      <vt:lpstr>Part-Based Room Categorization for Household Service Robots</vt:lpstr>
      <vt:lpstr>Part-Based Room Categorization for Household Service Robots</vt:lpstr>
      <vt:lpstr>Object-agnostic region proposals</vt:lpstr>
      <vt:lpstr>Convolutional Neural Network feature extractor</vt:lpstr>
      <vt:lpstr>Exemplar-based classification</vt:lpstr>
      <vt:lpstr>Exemplar-based classification</vt:lpstr>
      <vt:lpstr>Mixture model</vt:lpstr>
      <vt:lpstr>Dataset</vt:lpstr>
      <vt:lpstr>Dataset</vt:lpstr>
      <vt:lpstr>Dataset</vt:lpstr>
      <vt:lpstr>Experimental results</vt:lpstr>
      <vt:lpstr>Experimental results</vt:lpstr>
      <vt:lpstr>Detailed analysis: difficult samples</vt:lpstr>
      <vt:lpstr>Detailed analysis: failure mode</vt:lpstr>
      <vt:lpstr>Detailed analysis: advantages of using parts</vt:lpstr>
      <vt:lpstr>Towards semantic segmentation</vt:lpstr>
      <vt:lpstr>Towards semantic segmentation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Domen</dc:creator>
  <cp:lastModifiedBy>Rok</cp:lastModifiedBy>
  <cp:revision>1262</cp:revision>
  <dcterms:created xsi:type="dcterms:W3CDTF">2012-01-21T15:00:03Z</dcterms:created>
  <dcterms:modified xsi:type="dcterms:W3CDTF">2016-05-17T20:08:40Z</dcterms:modified>
</cp:coreProperties>
</file>