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10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36"/>
    <a:srgbClr val="F15A50"/>
    <a:srgbClr val="F8A9A4"/>
    <a:srgbClr val="F1544A"/>
    <a:srgbClr val="F37168"/>
    <a:srgbClr val="FCD9D7"/>
    <a:srgbClr val="A3D064"/>
    <a:srgbClr val="BBDD8C"/>
    <a:srgbClr val="C6E29F"/>
    <a:srgbClr val="CCE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87958" autoAdjust="0"/>
  </p:normalViewPr>
  <p:slideViewPr>
    <p:cSldViewPr>
      <p:cViewPr varScale="1">
        <p:scale>
          <a:sx n="56" d="100"/>
          <a:sy n="56" d="100"/>
        </p:scale>
        <p:origin x="9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220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3D0E1-E89E-428F-BA3A-6F549122BE1B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D3709-383A-4B6D-A101-654472C7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6094-0B7B-47AE-BF87-9780052D224A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DEA6-C197-4374-8CD6-22C707B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4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3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5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8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0409" r="6090" b="11564"/>
          <a:stretch/>
        </p:blipFill>
        <p:spPr bwMode="auto">
          <a:xfrm>
            <a:off x="7200292" y="620689"/>
            <a:ext cx="15121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50" b="1548"/>
          <a:stretch/>
        </p:blipFill>
        <p:spPr bwMode="auto">
          <a:xfrm>
            <a:off x="431541" y="151655"/>
            <a:ext cx="2340260" cy="118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1814959"/>
            <a:ext cx="828092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540" y="3716387"/>
            <a:ext cx="8280920" cy="2232893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572035"/>
            <a:ext cx="2844316" cy="76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2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41537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753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74168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18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171950" cy="5187950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01013" y="6597650"/>
            <a:ext cx="1042987" cy="260350"/>
          </a:xfrm>
        </p:spPr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5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74168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18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171950" cy="518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01013" y="6597650"/>
            <a:ext cx="1042987" cy="260350"/>
          </a:xfrm>
        </p:spPr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2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9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17195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17195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7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39" y="0"/>
            <a:ext cx="1510061" cy="90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9191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en-US" dirty="0">
              <a:effectLst/>
              <a:latin typeface="Glass Gauge" pitchFamily="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74168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760"/>
            <a:ext cx="84963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1042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100">
                <a:effectLst/>
              </a:defRPr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50825" y="6602413"/>
            <a:ext cx="84978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50" noProof="0" dirty="0" smtClean="0"/>
              <a:t>ICRA 2016, Paper WeAbT1.7</a:t>
            </a:r>
            <a:endParaRPr lang="en-US" sz="1050" noProof="0" dirty="0">
              <a:effectLst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0" y="909191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0" y="98072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H="1">
            <a:off x="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sl-SI" noProof="0" smtClean="0"/>
              <a:t>Part-Based Room Categorization for Household Service Robots</a:t>
            </a:r>
            <a:endParaRPr lang="en-US" altLang="ja-JP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smtClean="0"/>
              <a:t>Peter Uršič</a:t>
            </a:r>
            <a:r>
              <a:rPr lang="en-US" baseline="30000" noProof="0" smtClean="0"/>
              <a:t>1</a:t>
            </a:r>
            <a:r>
              <a:rPr lang="en-US" noProof="0" smtClean="0"/>
              <a:t>, </a:t>
            </a:r>
            <a:r>
              <a:rPr lang="en-US" u="sng" noProof="0" smtClean="0"/>
              <a:t>Rok Mandeljc</a:t>
            </a:r>
            <a:r>
              <a:rPr lang="en-US" baseline="30000" noProof="0" smtClean="0"/>
              <a:t>1</a:t>
            </a:r>
            <a:r>
              <a:rPr lang="en-US" noProof="0" smtClean="0"/>
              <a:t>, Aleš Leonardis</a:t>
            </a:r>
            <a:r>
              <a:rPr lang="en-US" baseline="30000" noProof="0" smtClean="0"/>
              <a:t>2</a:t>
            </a:r>
            <a:r>
              <a:rPr lang="en-US" noProof="0" smtClean="0"/>
              <a:t>, Matej Kristan</a:t>
            </a:r>
            <a:r>
              <a:rPr lang="en-US" baseline="30000" noProof="0" smtClean="0"/>
              <a:t>1</a:t>
            </a:r>
          </a:p>
          <a:p>
            <a:endParaRPr lang="en-US" sz="2400" noProof="0" smtClean="0"/>
          </a:p>
          <a:p>
            <a:r>
              <a:rPr lang="en-US" altLang="ja-JP" sz="1400" baseline="30000" noProof="0" smtClean="0"/>
              <a:t>1 </a:t>
            </a:r>
            <a:r>
              <a:rPr lang="en-US" altLang="sl-SI" sz="1400" noProof="0" smtClean="0"/>
              <a:t>Faculty of Computer and Information Science, University of Ljubljana, Slovenia</a:t>
            </a:r>
            <a:endParaRPr lang="en-US" altLang="ja-JP" sz="1400" noProof="0" smtClean="0"/>
          </a:p>
          <a:p>
            <a:r>
              <a:rPr lang="en-US" altLang="ja-JP" sz="1400" baseline="30000" noProof="0" smtClean="0"/>
              <a:t>2 </a:t>
            </a:r>
            <a:r>
              <a:rPr lang="en-US" altLang="sl-SI" sz="1400" noProof="0" smtClean="0"/>
              <a:t>School of Computer Science, University of Birmingham, United Kingdom</a:t>
            </a:r>
            <a:endParaRPr lang="en-US" altLang="sl-SI" sz="1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75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problem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Visual room categorization</a:t>
            </a:r>
          </a:p>
          <a:p>
            <a:r>
              <a:rPr lang="en-US" noProof="0" dirty="0" smtClean="0"/>
              <a:t>Semantic localization</a:t>
            </a:r>
          </a:p>
          <a:p>
            <a:pPr lvl="1"/>
            <a:r>
              <a:rPr lang="en-US" noProof="0" dirty="0" smtClean="0"/>
              <a:t>Input: monocular image</a:t>
            </a:r>
          </a:p>
          <a:p>
            <a:pPr lvl="1"/>
            <a:r>
              <a:rPr lang="en-US" noProof="0" dirty="0" smtClean="0"/>
              <a:t>Output: room prediction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442" y="3356992"/>
            <a:ext cx="1778539" cy="3024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58" y="1412959"/>
            <a:ext cx="3945261" cy="261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30"/>
          <p:cNvGrpSpPr/>
          <p:nvPr/>
        </p:nvGrpSpPr>
        <p:grpSpPr>
          <a:xfrm>
            <a:off x="4967689" y="4293096"/>
            <a:ext cx="3996799" cy="2044955"/>
            <a:chOff x="4669116" y="4124198"/>
            <a:chExt cx="3996799" cy="2044955"/>
          </a:xfrm>
        </p:grpSpPr>
        <p:sp>
          <p:nvSpPr>
            <p:cNvPr id="22" name="TextBox 21"/>
            <p:cNvSpPr txBox="1"/>
            <p:nvPr/>
          </p:nvSpPr>
          <p:spPr>
            <a:xfrm>
              <a:off x="6358777" y="4532479"/>
              <a:ext cx="7072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6600" b="1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sl-SI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29573" y="5356951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bathroom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31499" y="5368007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bedroom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60515" y="4124198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kitchen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79611" y="4895353"/>
              <a:ext cx="1486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living room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69116" y="4906410"/>
              <a:ext cx="1576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dining room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7256" y="4459179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closet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88430" y="5799821"/>
              <a:ext cx="1970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children‘s room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28073" y="4452868"/>
              <a:ext cx="108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corridor</a:t>
              </a:r>
              <a:endPara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3635896" y="3212976"/>
            <a:ext cx="1224136" cy="469404"/>
          </a:xfrm>
          <a:prstGeom prst="straightConnector1">
            <a:avLst/>
          </a:prstGeom>
          <a:noFill/>
          <a:ln w="1270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668647" y="4000162"/>
            <a:ext cx="1860176" cy="806270"/>
          </a:xfrm>
          <a:prstGeom prst="straightConnector1">
            <a:avLst/>
          </a:prstGeom>
          <a:noFill/>
          <a:ln w="1270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473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Our approach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Object-agnostic region proposals </a:t>
            </a:r>
            <a:r>
              <a:rPr lang="en-US" noProof="0" dirty="0" smtClean="0">
                <a:latin typeface="Calibri Light" panose="020F0302020204030204" pitchFamily="34" charset="0"/>
              </a:rPr>
              <a:t>→ </a:t>
            </a:r>
            <a:r>
              <a:rPr lang="en-US" noProof="0" dirty="0" smtClean="0"/>
              <a:t>parts</a:t>
            </a:r>
          </a:p>
          <a:p>
            <a:r>
              <a:rPr lang="en-US" noProof="0" dirty="0" smtClean="0"/>
              <a:t>Pre-trained Convolutional Neural Network features</a:t>
            </a:r>
          </a:p>
          <a:p>
            <a:r>
              <a:rPr lang="en-US" noProof="0" dirty="0" smtClean="0"/>
              <a:t>Mixture model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" y="3064100"/>
            <a:ext cx="3240000" cy="21515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pSp>
        <p:nvGrpSpPr>
          <p:cNvPr id="23" name="Group 22"/>
          <p:cNvGrpSpPr/>
          <p:nvPr/>
        </p:nvGrpSpPr>
        <p:grpSpPr>
          <a:xfrm>
            <a:off x="3827021" y="3392632"/>
            <a:ext cx="1640833" cy="1691921"/>
            <a:chOff x="3827021" y="3392632"/>
            <a:chExt cx="1640833" cy="16919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82" y="3392632"/>
              <a:ext cx="798272" cy="5333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021" y="3971242"/>
              <a:ext cx="798272" cy="5333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82" y="3971242"/>
              <a:ext cx="798272" cy="5333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021" y="4549852"/>
              <a:ext cx="798272" cy="5333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021" y="3392632"/>
              <a:ext cx="798272" cy="5333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82" y="4551249"/>
              <a:ext cx="798272" cy="53330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27" y="4344920"/>
            <a:ext cx="3065562" cy="215114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0924" y="3098797"/>
            <a:ext cx="3131840" cy="2042864"/>
            <a:chOff x="0" y="2754979"/>
            <a:chExt cx="3131840" cy="204286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2844373"/>
              <a:ext cx="1763688" cy="1376715"/>
            </a:xfrm>
            <a:prstGeom prst="rect">
              <a:avLst/>
            </a:prstGeom>
            <a:noFill/>
            <a:ln w="349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25878" y="2754979"/>
              <a:ext cx="1525842" cy="1322093"/>
            </a:xfrm>
            <a:prstGeom prst="rect">
              <a:avLst/>
            </a:prstGeom>
            <a:noFill/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98788" y="2754979"/>
              <a:ext cx="1089036" cy="1682133"/>
            </a:xfrm>
            <a:prstGeom prst="rect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" y="3651783"/>
              <a:ext cx="1554132" cy="1146060"/>
            </a:xfrm>
            <a:prstGeom prst="rect">
              <a:avLst/>
            </a:prstGeom>
            <a:noFill/>
            <a:ln w="349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23929" y="4015868"/>
              <a:ext cx="1778809" cy="781284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218938" y="3565143"/>
              <a:ext cx="1912902" cy="1232009"/>
            </a:xfrm>
            <a:prstGeom prst="rect">
              <a:avLst/>
            </a:prstGeom>
            <a:noFill/>
            <a:ln w="349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0681" y="2746881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400" dirty="0" err="1" smtClean="0">
                <a:solidFill>
                  <a:schemeClr val="bg1">
                    <a:lumMod val="50000"/>
                  </a:schemeClr>
                </a:solidFill>
              </a:rPr>
              <a:t>proposals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7899" y="2796014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part category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predictions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3118" y="4006366"/>
            <a:ext cx="2454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final prediction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5634" y="5322694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CNN features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129282">
            <a:off x="6359280" y="2901485"/>
            <a:ext cx="775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mixture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18103" y="4755122"/>
            <a:ext cx="157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 smtClean="0"/>
              <a:t>Living</a:t>
            </a:r>
            <a:r>
              <a:rPr lang="sl-SI" sz="1600" dirty="0" smtClean="0"/>
              <a:t> </a:t>
            </a:r>
            <a:r>
              <a:rPr lang="sl-SI" sz="1600" dirty="0" err="1" smtClean="0"/>
              <a:t>room</a:t>
            </a:r>
            <a:r>
              <a:rPr lang="sl-SI" sz="1600" dirty="0" smtClean="0"/>
              <a:t>!</a:t>
            </a:r>
            <a:endParaRPr lang="sl-SI" sz="1600" dirty="0"/>
          </a:p>
        </p:txBody>
      </p:sp>
      <p:sp>
        <p:nvSpPr>
          <p:cNvPr id="51" name="Freeform 50"/>
          <p:cNvSpPr/>
          <p:nvPr/>
        </p:nvSpPr>
        <p:spPr bwMode="auto">
          <a:xfrm>
            <a:off x="7871460" y="5036820"/>
            <a:ext cx="876300" cy="632460"/>
          </a:xfrm>
          <a:custGeom>
            <a:avLst/>
            <a:gdLst>
              <a:gd name="connsiteX0" fmla="*/ 876300 w 876300"/>
              <a:gd name="connsiteY0" fmla="*/ 632460 h 632460"/>
              <a:gd name="connsiteX1" fmla="*/ 495300 w 876300"/>
              <a:gd name="connsiteY1" fmla="*/ 243840 h 632460"/>
              <a:gd name="connsiteX2" fmla="*/ 0 w 876300"/>
              <a:gd name="connsiteY2" fmla="*/ 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632460">
                <a:moveTo>
                  <a:pt x="876300" y="632460"/>
                </a:moveTo>
                <a:cubicBezTo>
                  <a:pt x="758825" y="490855"/>
                  <a:pt x="641350" y="349250"/>
                  <a:pt x="495300" y="243840"/>
                </a:cubicBezTo>
                <a:cubicBezTo>
                  <a:pt x="349250" y="138430"/>
                  <a:pt x="174625" y="69215"/>
                  <a:pt x="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Freeform 52"/>
          <p:cNvSpPr/>
          <p:nvPr/>
        </p:nvSpPr>
        <p:spPr bwMode="auto">
          <a:xfrm>
            <a:off x="5471160" y="3116580"/>
            <a:ext cx="1638300" cy="845820"/>
          </a:xfrm>
          <a:custGeom>
            <a:avLst/>
            <a:gdLst>
              <a:gd name="connsiteX0" fmla="*/ 0 w 1638300"/>
              <a:gd name="connsiteY0" fmla="*/ 0 h 845820"/>
              <a:gd name="connsiteX1" fmla="*/ 1066800 w 1638300"/>
              <a:gd name="connsiteY1" fmla="*/ 228600 h 845820"/>
              <a:gd name="connsiteX2" fmla="*/ 1638300 w 1638300"/>
              <a:gd name="connsiteY2" fmla="*/ 845820 h 845820"/>
              <a:gd name="connsiteX3" fmla="*/ 1638300 w 1638300"/>
              <a:gd name="connsiteY3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845820">
                <a:moveTo>
                  <a:pt x="0" y="0"/>
                </a:moveTo>
                <a:cubicBezTo>
                  <a:pt x="396875" y="43815"/>
                  <a:pt x="793750" y="87630"/>
                  <a:pt x="1066800" y="228600"/>
                </a:cubicBezTo>
                <a:cubicBezTo>
                  <a:pt x="1339850" y="369570"/>
                  <a:pt x="1638300" y="845820"/>
                  <a:pt x="1638300" y="845820"/>
                </a:cubicBezTo>
                <a:lnTo>
                  <a:pt x="1638300" y="845820"/>
                </a:lnTo>
              </a:path>
            </a:pathLst>
          </a:cu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1829814" y="5661248"/>
            <a:ext cx="2598170" cy="720080"/>
            <a:chOff x="1829814" y="5661248"/>
            <a:chExt cx="2598170" cy="720080"/>
          </a:xfrm>
        </p:grpSpPr>
        <p:grpSp>
          <p:nvGrpSpPr>
            <p:cNvPr id="61" name="Features 1"/>
            <p:cNvGrpSpPr/>
            <p:nvPr/>
          </p:nvGrpSpPr>
          <p:grpSpPr>
            <a:xfrm>
              <a:off x="1829814" y="5661248"/>
              <a:ext cx="1260000" cy="180000"/>
              <a:chOff x="1800000" y="5517232"/>
              <a:chExt cx="1260000" cy="1800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800000" y="5517232"/>
                <a:ext cx="180000" cy="180000"/>
              </a:xfrm>
              <a:prstGeom prst="rect">
                <a:avLst/>
              </a:prstGeom>
              <a:solidFill>
                <a:srgbClr val="662D9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980000" y="5517232"/>
                <a:ext cx="180000" cy="180000"/>
              </a:xfrm>
              <a:prstGeom prst="rect">
                <a:avLst/>
              </a:prstGeom>
              <a:solidFill>
                <a:srgbClr val="D1C0DE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160000" y="5517232"/>
                <a:ext cx="180000" cy="180000"/>
              </a:xfrm>
              <a:prstGeom prst="rect">
                <a:avLst/>
              </a:prstGeom>
              <a:solidFill>
                <a:srgbClr val="8C62AD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340000" y="5517232"/>
                <a:ext cx="180000" cy="180000"/>
              </a:xfrm>
              <a:prstGeom prst="rect">
                <a:avLst/>
              </a:prstGeom>
              <a:solidFill>
                <a:srgbClr val="76429C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2520000" y="5517232"/>
                <a:ext cx="180000" cy="180000"/>
              </a:xfrm>
              <a:prstGeom prst="rect">
                <a:avLst/>
              </a:prstGeom>
              <a:solidFill>
                <a:srgbClr val="BAA0CD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700000" y="5517232"/>
                <a:ext cx="180000" cy="180000"/>
              </a:xfrm>
              <a:prstGeom prst="rect">
                <a:avLst/>
              </a:prstGeom>
              <a:solidFill>
                <a:srgbClr val="A381BD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880000" y="5517232"/>
                <a:ext cx="180000" cy="180000"/>
              </a:xfrm>
              <a:prstGeom prst="rect">
                <a:avLst/>
              </a:prstGeom>
              <a:solidFill>
                <a:srgbClr val="662D9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829814" y="5931288"/>
              <a:ext cx="1260000" cy="180000"/>
              <a:chOff x="1800000" y="5517232"/>
              <a:chExt cx="1260000" cy="1800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1800000" y="5517232"/>
                <a:ext cx="180000" cy="180000"/>
              </a:xfrm>
              <a:prstGeom prst="rect">
                <a:avLst/>
              </a:prstGeom>
              <a:solidFill>
                <a:srgbClr val="2B399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980000" y="5517232"/>
                <a:ext cx="180000" cy="180000"/>
              </a:xfrm>
              <a:prstGeom prst="rect">
                <a:avLst/>
              </a:prstGeom>
              <a:solidFill>
                <a:srgbClr val="8088BC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2160000" y="5517232"/>
                <a:ext cx="180000" cy="180000"/>
              </a:xfrm>
              <a:prstGeom prst="rect">
                <a:avLst/>
              </a:prstGeom>
              <a:solidFill>
                <a:srgbClr val="46539E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2340000" y="5517232"/>
                <a:ext cx="180000" cy="180000"/>
              </a:xfrm>
              <a:prstGeom prst="rect">
                <a:avLst/>
              </a:prstGeom>
              <a:solidFill>
                <a:srgbClr val="BFC3DD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520000" y="5517232"/>
                <a:ext cx="180000" cy="180000"/>
              </a:xfrm>
              <a:prstGeom prst="rect">
                <a:avLst/>
              </a:prstGeom>
              <a:solidFill>
                <a:srgbClr val="334194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700000" y="5517232"/>
                <a:ext cx="180000" cy="180000"/>
              </a:xfrm>
              <a:prstGeom prst="rect">
                <a:avLst/>
              </a:prstGeom>
              <a:solidFill>
                <a:srgbClr val="959CC7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880000" y="5517232"/>
                <a:ext cx="180000" cy="180000"/>
              </a:xfrm>
              <a:prstGeom prst="rect">
                <a:avLst/>
              </a:prstGeom>
              <a:solidFill>
                <a:srgbClr val="2B399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829814" y="6201328"/>
              <a:ext cx="1260000" cy="180000"/>
              <a:chOff x="1800000" y="5517232"/>
              <a:chExt cx="1260000" cy="180000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1800000" y="5517232"/>
                <a:ext cx="180000" cy="180000"/>
              </a:xfrm>
              <a:prstGeom prst="rect">
                <a:avLst/>
              </a:prstGeom>
              <a:solidFill>
                <a:srgbClr val="FCC87A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980000" y="5517232"/>
                <a:ext cx="180000" cy="180000"/>
              </a:xfrm>
              <a:prstGeom prst="rect">
                <a:avLst/>
              </a:prstGeom>
              <a:solidFill>
                <a:srgbClr val="FCCC83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160000" y="5517232"/>
                <a:ext cx="180000" cy="180000"/>
              </a:xfrm>
              <a:prstGeom prst="rect">
                <a:avLst/>
              </a:prstGeom>
              <a:solidFill>
                <a:srgbClr val="FCBA59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340000" y="5517232"/>
                <a:ext cx="180000" cy="180000"/>
              </a:xfrm>
              <a:prstGeom prst="rect">
                <a:avLst/>
              </a:prstGeom>
              <a:solidFill>
                <a:srgbClr val="FEE3BC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2520000" y="5517232"/>
                <a:ext cx="180000" cy="180000"/>
              </a:xfrm>
              <a:prstGeom prst="rect">
                <a:avLst/>
              </a:prstGeom>
              <a:solidFill>
                <a:srgbClr val="FCC47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700000" y="5517232"/>
                <a:ext cx="180000" cy="180000"/>
              </a:xfrm>
              <a:prstGeom prst="rect">
                <a:avLst/>
              </a:prstGeom>
              <a:solidFill>
                <a:srgbClr val="FDD08C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880000" y="5517232"/>
                <a:ext cx="180000" cy="180000"/>
              </a:xfrm>
              <a:prstGeom prst="rect">
                <a:avLst/>
              </a:prstGeom>
              <a:solidFill>
                <a:srgbClr val="FBBA57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163769" y="5661248"/>
              <a:ext cx="1260000" cy="180000"/>
              <a:chOff x="1800000" y="5517232"/>
              <a:chExt cx="1260000" cy="180000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1800000" y="5517232"/>
                <a:ext cx="180000" cy="180000"/>
              </a:xfrm>
              <a:prstGeom prst="rect">
                <a:avLst/>
              </a:prstGeom>
              <a:solidFill>
                <a:srgbClr val="6BD0F6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980000" y="5517232"/>
                <a:ext cx="180000" cy="180000"/>
              </a:xfrm>
              <a:prstGeom prst="rect">
                <a:avLst/>
              </a:prstGeom>
              <a:solidFill>
                <a:srgbClr val="00AEE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2160000" y="5517232"/>
                <a:ext cx="180000" cy="180000"/>
              </a:xfrm>
              <a:prstGeom prst="rect">
                <a:avLst/>
              </a:prstGeom>
              <a:solidFill>
                <a:srgbClr val="40C2F3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2340000" y="5517232"/>
                <a:ext cx="180000" cy="180000"/>
              </a:xfrm>
              <a:prstGeom prst="rect">
                <a:avLst/>
              </a:prstGeom>
              <a:solidFill>
                <a:srgbClr val="40C2F3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2520000" y="5517232"/>
                <a:ext cx="180000" cy="180000"/>
              </a:xfrm>
              <a:prstGeom prst="rect">
                <a:avLst/>
              </a:prstGeom>
              <a:solidFill>
                <a:srgbClr val="40C2F3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2700000" y="5517232"/>
                <a:ext cx="180000" cy="180000"/>
              </a:xfrm>
              <a:prstGeom prst="rect">
                <a:avLst/>
              </a:prstGeom>
              <a:solidFill>
                <a:srgbClr val="70D2F6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80000" y="5517232"/>
                <a:ext cx="180000" cy="180000"/>
              </a:xfrm>
              <a:prstGeom prst="rect">
                <a:avLst/>
              </a:prstGeom>
              <a:solidFill>
                <a:srgbClr val="23B8F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67984" y="5931288"/>
              <a:ext cx="1260000" cy="180000"/>
              <a:chOff x="1800000" y="5517232"/>
              <a:chExt cx="1260000" cy="1800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1800000" y="5517232"/>
                <a:ext cx="180000" cy="180000"/>
              </a:xfrm>
              <a:prstGeom prst="rect">
                <a:avLst/>
              </a:prstGeom>
              <a:solidFill>
                <a:srgbClr val="8DC63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980000" y="5517232"/>
                <a:ext cx="180000" cy="180000"/>
              </a:xfrm>
              <a:prstGeom prst="rect">
                <a:avLst/>
              </a:prstGeom>
              <a:solidFill>
                <a:srgbClr val="9CCD58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160000" y="5517232"/>
                <a:ext cx="180000" cy="180000"/>
              </a:xfrm>
              <a:prstGeom prst="rect">
                <a:avLst/>
              </a:prstGeom>
              <a:solidFill>
                <a:srgbClr val="AAD46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340000" y="5517232"/>
                <a:ext cx="180000" cy="180000"/>
              </a:xfrm>
              <a:prstGeom prst="rect">
                <a:avLst/>
              </a:prstGeom>
              <a:solidFill>
                <a:srgbClr val="CCE5A8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520000" y="5517232"/>
                <a:ext cx="180000" cy="180000"/>
              </a:xfrm>
              <a:prstGeom prst="rect">
                <a:avLst/>
              </a:prstGeom>
              <a:solidFill>
                <a:srgbClr val="C6E29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700000" y="5517232"/>
                <a:ext cx="180000" cy="180000"/>
              </a:xfrm>
              <a:prstGeom prst="rect">
                <a:avLst/>
              </a:prstGeom>
              <a:solidFill>
                <a:srgbClr val="BBDD8C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880000" y="5517232"/>
                <a:ext cx="180000" cy="180000"/>
              </a:xfrm>
              <a:prstGeom prst="rect">
                <a:avLst/>
              </a:prstGeom>
              <a:solidFill>
                <a:srgbClr val="A3D064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167984" y="6201328"/>
              <a:ext cx="1260000" cy="180000"/>
              <a:chOff x="1800000" y="5517232"/>
              <a:chExt cx="1260000" cy="180000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1800000" y="5517232"/>
                <a:ext cx="180000" cy="180000"/>
              </a:xfrm>
              <a:prstGeom prst="rect">
                <a:avLst/>
              </a:prstGeom>
              <a:solidFill>
                <a:srgbClr val="FCD9D7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1980000" y="5517232"/>
                <a:ext cx="180000" cy="180000"/>
              </a:xfrm>
              <a:prstGeom prst="rect">
                <a:avLst/>
              </a:prstGeom>
              <a:solidFill>
                <a:srgbClr val="EF4136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160000" y="5517232"/>
                <a:ext cx="180000" cy="180000"/>
              </a:xfrm>
              <a:prstGeom prst="rect">
                <a:avLst/>
              </a:prstGeom>
              <a:solidFill>
                <a:srgbClr val="F37168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340000" y="5517232"/>
                <a:ext cx="180000" cy="180000"/>
              </a:xfrm>
              <a:prstGeom prst="rect">
                <a:avLst/>
              </a:prstGeom>
              <a:solidFill>
                <a:srgbClr val="F1544A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520000" y="5517232"/>
                <a:ext cx="180000" cy="180000"/>
              </a:xfrm>
              <a:prstGeom prst="rect">
                <a:avLst/>
              </a:prstGeom>
              <a:solidFill>
                <a:srgbClr val="F8A9A4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700000" y="5517232"/>
                <a:ext cx="180000" cy="180000"/>
              </a:xfrm>
              <a:prstGeom prst="rect">
                <a:avLst/>
              </a:prstGeom>
              <a:solidFill>
                <a:srgbClr val="F15A5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80000" y="5517232"/>
                <a:ext cx="180000" cy="180000"/>
              </a:xfrm>
              <a:prstGeom prst="rect">
                <a:avLst/>
              </a:prstGeom>
              <a:solidFill>
                <a:srgbClr val="EF4136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</p:grpSp>
      <p:sp>
        <p:nvSpPr>
          <p:cNvPr id="103" name="Freeform 102"/>
          <p:cNvSpPr/>
          <p:nvPr/>
        </p:nvSpPr>
        <p:spPr bwMode="auto">
          <a:xfrm>
            <a:off x="670560" y="5250180"/>
            <a:ext cx="1036320" cy="821722"/>
          </a:xfrm>
          <a:custGeom>
            <a:avLst/>
            <a:gdLst>
              <a:gd name="connsiteX0" fmla="*/ 0 w 1036320"/>
              <a:gd name="connsiteY0" fmla="*/ 0 h 821722"/>
              <a:gd name="connsiteX1" fmla="*/ 76200 w 1036320"/>
              <a:gd name="connsiteY1" fmla="*/ 533400 h 821722"/>
              <a:gd name="connsiteX2" fmla="*/ 441960 w 1036320"/>
              <a:gd name="connsiteY2" fmla="*/ 784860 h 821722"/>
              <a:gd name="connsiteX3" fmla="*/ 1036320 w 1036320"/>
              <a:gd name="connsiteY3" fmla="*/ 815340 h 82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821722">
                <a:moveTo>
                  <a:pt x="0" y="0"/>
                </a:moveTo>
                <a:cubicBezTo>
                  <a:pt x="1270" y="201295"/>
                  <a:pt x="2540" y="402590"/>
                  <a:pt x="76200" y="533400"/>
                </a:cubicBezTo>
                <a:cubicBezTo>
                  <a:pt x="149860" y="664210"/>
                  <a:pt x="281940" y="737870"/>
                  <a:pt x="441960" y="784860"/>
                </a:cubicBezTo>
                <a:cubicBezTo>
                  <a:pt x="601980" y="831850"/>
                  <a:pt x="819150" y="823595"/>
                  <a:pt x="1036320" y="815340"/>
                </a:cubicBezTo>
              </a:path>
            </a:pathLst>
          </a:cu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4" name="Freeform 103"/>
          <p:cNvSpPr/>
          <p:nvPr/>
        </p:nvSpPr>
        <p:spPr bwMode="auto">
          <a:xfrm>
            <a:off x="4503420" y="5250180"/>
            <a:ext cx="511124" cy="762000"/>
          </a:xfrm>
          <a:custGeom>
            <a:avLst/>
            <a:gdLst>
              <a:gd name="connsiteX0" fmla="*/ 0 w 511124"/>
              <a:gd name="connsiteY0" fmla="*/ 762000 h 762000"/>
              <a:gd name="connsiteX1" fmla="*/ 457200 w 511124"/>
              <a:gd name="connsiteY1" fmla="*/ 609600 h 762000"/>
              <a:gd name="connsiteX2" fmla="*/ 510540 w 511124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24" h="762000">
                <a:moveTo>
                  <a:pt x="0" y="762000"/>
                </a:moveTo>
                <a:cubicBezTo>
                  <a:pt x="186055" y="749300"/>
                  <a:pt x="372110" y="736600"/>
                  <a:pt x="457200" y="609600"/>
                </a:cubicBezTo>
                <a:cubicBezTo>
                  <a:pt x="542290" y="482600"/>
                  <a:pt x="497840" y="100330"/>
                  <a:pt x="510540" y="0"/>
                </a:cubicBezTo>
              </a:path>
            </a:pathLst>
          </a:cu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2" name="TextBox 101"/>
          <p:cNvSpPr txBox="1"/>
          <p:nvPr/>
        </p:nvSpPr>
        <p:spPr>
          <a:xfrm rot="2212317">
            <a:off x="243441" y="5903539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pre-trained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CNN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19253853">
            <a:off x="4499384" y="5827117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exemplar-based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classification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0" grpId="0"/>
      <p:bldP spid="40" grpId="0"/>
      <p:bldP spid="48" grpId="0"/>
      <p:bldP spid="51" grpId="0" animBg="1"/>
      <p:bldP spid="53" grpId="0" animBg="1"/>
      <p:bldP spid="103" grpId="0" animBg="1"/>
      <p:bldP spid="104" grpId="0" animBg="1"/>
      <p:bldP spid="102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Our approach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Discriminative dictionary of category exemplars</a:t>
            </a:r>
          </a:p>
          <a:p>
            <a:r>
              <a:rPr lang="en-US" noProof="0" dirty="0" smtClean="0"/>
              <a:t>Support Vector Machine optimization</a:t>
            </a:r>
          </a:p>
          <a:p>
            <a:endParaRPr lang="en-US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040231" y="2280062"/>
            <a:ext cx="3171792" cy="4175978"/>
            <a:chOff x="3868116" y="2157615"/>
            <a:chExt cx="3171792" cy="41759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116" y="2742390"/>
              <a:ext cx="3171791" cy="35912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68116" y="2157615"/>
              <a:ext cx="3171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positive exemplars for „bathroom“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41495" y="2280062"/>
            <a:ext cx="2962274" cy="4235597"/>
            <a:chOff x="4588128" y="2470194"/>
            <a:chExt cx="2962274" cy="42355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28" y="3112991"/>
              <a:ext cx="2962274" cy="3592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88128" y="2470194"/>
              <a:ext cx="2962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negative exemplars for „bathroom“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From semantic localization…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8-category subset of MIT</a:t>
            </a:r>
            <a:r>
              <a:rPr lang="sl-SI" noProof="0" dirty="0" smtClean="0"/>
              <a:t> </a:t>
            </a:r>
            <a:r>
              <a:rPr lang="sl-SI" noProof="0" dirty="0" err="1" smtClean="0"/>
              <a:t>Indoor</a:t>
            </a:r>
            <a:r>
              <a:rPr lang="en-US" noProof="0" dirty="0" smtClean="0"/>
              <a:t>67 dataset</a:t>
            </a:r>
            <a:r>
              <a:rPr lang="en-US" baseline="30000" noProof="0" dirty="0" smtClean="0"/>
              <a:t>[1]</a:t>
            </a:r>
            <a:r>
              <a:rPr lang="en-US" noProof="0" dirty="0" smtClean="0"/>
              <a:t>: bathroom, bedroom, children‘s room, closet, corridor, dining room, kitchen, living room</a:t>
            </a:r>
            <a:endParaRPr lang="en-US" baseline="30000" noProof="0" dirty="0" smtClean="0"/>
          </a:p>
          <a:p>
            <a:endParaRPr lang="en-US" baseline="30000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Improved performance over state-of-the-art holistic approach</a:t>
            </a:r>
            <a:r>
              <a:rPr lang="en-US" baseline="30000" noProof="0" dirty="0" smtClean="0"/>
              <a:t>[2]</a:t>
            </a:r>
            <a:r>
              <a:rPr lang="en-US" noProof="0" dirty="0" smtClean="0"/>
              <a:t>:</a:t>
            </a:r>
          </a:p>
          <a:p>
            <a:pPr lvl="1"/>
            <a:r>
              <a:rPr lang="en-US" noProof="0" dirty="0" smtClean="0"/>
              <a:t>Occlusions</a:t>
            </a:r>
          </a:p>
          <a:p>
            <a:pPr lvl="1"/>
            <a:r>
              <a:rPr lang="en-US" noProof="0" dirty="0" smtClean="0"/>
              <a:t>Partial view</a:t>
            </a:r>
          </a:p>
          <a:p>
            <a:pPr lvl="1"/>
            <a:r>
              <a:rPr lang="en-US" noProof="0" dirty="0" smtClean="0"/>
              <a:t>Scale changes</a:t>
            </a:r>
          </a:p>
          <a:p>
            <a:pPr lvl="1"/>
            <a:r>
              <a:rPr lang="en-US" noProof="0" dirty="0" smtClean="0"/>
              <a:t>Aspect-ratio changes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4610" y="2637008"/>
            <a:ext cx="8874780" cy="864000"/>
            <a:chOff x="107504" y="2541711"/>
            <a:chExt cx="8874780" cy="864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410" y="2541711"/>
              <a:ext cx="1152000" cy="864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281" y="2541711"/>
              <a:ext cx="1152000" cy="86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367" y="2541711"/>
              <a:ext cx="864000" cy="864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238" y="2541711"/>
              <a:ext cx="1152000" cy="864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541711"/>
              <a:ext cx="864000" cy="864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461" y="2541711"/>
              <a:ext cx="1294992" cy="864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196" y="2541711"/>
              <a:ext cx="1301088" cy="864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324" y="2541711"/>
              <a:ext cx="864000" cy="864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23850" y="6093296"/>
            <a:ext cx="849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 smtClean="0"/>
              <a:t>[</a:t>
            </a:r>
            <a:r>
              <a:rPr lang="sl-SI" sz="1050" dirty="0"/>
              <a:t>1] A. </a:t>
            </a:r>
            <a:r>
              <a:rPr lang="sl-SI" sz="1050" dirty="0" err="1"/>
              <a:t>Quattoni</a:t>
            </a:r>
            <a:r>
              <a:rPr lang="sl-SI" sz="1050" dirty="0"/>
              <a:t> </a:t>
            </a:r>
            <a:r>
              <a:rPr lang="sl-SI" sz="1050" dirty="0" err="1"/>
              <a:t>and</a:t>
            </a:r>
            <a:r>
              <a:rPr lang="sl-SI" sz="1050" dirty="0"/>
              <a:t> A. </a:t>
            </a:r>
            <a:r>
              <a:rPr lang="sl-SI" sz="1050" dirty="0" err="1" smtClean="0"/>
              <a:t>Torralba</a:t>
            </a:r>
            <a:r>
              <a:rPr lang="sl-SI" sz="1050" dirty="0" smtClean="0"/>
              <a:t>, </a:t>
            </a:r>
            <a:r>
              <a:rPr lang="sl-SI" sz="1050" i="1" dirty="0" smtClean="0"/>
              <a:t>“</a:t>
            </a:r>
            <a:r>
              <a:rPr lang="sl-SI" sz="1050" i="1" dirty="0" err="1" smtClean="0"/>
              <a:t>Recognizing</a:t>
            </a:r>
            <a:r>
              <a:rPr lang="sl-SI" sz="1050" i="1" dirty="0" smtClean="0"/>
              <a:t> </a:t>
            </a:r>
            <a:r>
              <a:rPr lang="sl-SI" sz="1050" i="1" dirty="0" err="1"/>
              <a:t>indoor</a:t>
            </a:r>
            <a:r>
              <a:rPr lang="sl-SI" sz="1050" i="1" dirty="0"/>
              <a:t> </a:t>
            </a:r>
            <a:r>
              <a:rPr lang="sl-SI" sz="1050" i="1" dirty="0" err="1" smtClean="0"/>
              <a:t>scenes</a:t>
            </a:r>
            <a:r>
              <a:rPr lang="sl-SI" sz="1050" i="1" dirty="0" smtClean="0"/>
              <a:t>,”</a:t>
            </a:r>
            <a:r>
              <a:rPr lang="sl-SI" sz="1050" dirty="0" smtClean="0"/>
              <a:t> CVPR 2009 </a:t>
            </a:r>
          </a:p>
          <a:p>
            <a:r>
              <a:rPr lang="sl-SI" sz="1050" dirty="0"/>
              <a:t>[2] B. </a:t>
            </a:r>
            <a:r>
              <a:rPr lang="sl-SI" sz="1050" dirty="0" err="1" smtClean="0"/>
              <a:t>Zhou</a:t>
            </a:r>
            <a:r>
              <a:rPr lang="sl-SI" sz="1050" dirty="0" smtClean="0"/>
              <a:t> et </a:t>
            </a:r>
            <a:r>
              <a:rPr lang="sl-SI" sz="1050" dirty="0" err="1" smtClean="0"/>
              <a:t>al</a:t>
            </a:r>
            <a:r>
              <a:rPr lang="sl-SI" sz="1050" dirty="0" smtClean="0"/>
              <a:t>., </a:t>
            </a:r>
            <a:r>
              <a:rPr lang="sl-SI" sz="1050" i="1" dirty="0"/>
              <a:t>“</a:t>
            </a:r>
            <a:r>
              <a:rPr lang="sl-SI" sz="1050" i="1" dirty="0" err="1" smtClean="0"/>
              <a:t>Learning</a:t>
            </a:r>
            <a:r>
              <a:rPr lang="sl-SI" sz="1050" i="1" dirty="0" smtClean="0"/>
              <a:t> </a:t>
            </a:r>
            <a:r>
              <a:rPr lang="sl-SI" sz="1050" i="1" dirty="0" err="1" smtClean="0"/>
              <a:t>deep</a:t>
            </a:r>
            <a:r>
              <a:rPr lang="sl-SI" sz="1050" i="1" dirty="0" smtClean="0"/>
              <a:t> </a:t>
            </a:r>
            <a:r>
              <a:rPr lang="sl-SI" sz="1050" i="1" dirty="0" err="1"/>
              <a:t>features</a:t>
            </a:r>
            <a:r>
              <a:rPr lang="sl-SI" sz="1050" i="1" dirty="0"/>
              <a:t> </a:t>
            </a:r>
            <a:r>
              <a:rPr lang="sl-SI" sz="1050" i="1" dirty="0" err="1"/>
              <a:t>for</a:t>
            </a:r>
            <a:r>
              <a:rPr lang="sl-SI" sz="1050" i="1" dirty="0"/>
              <a:t> scene </a:t>
            </a:r>
            <a:r>
              <a:rPr lang="sl-SI" sz="1050" i="1" dirty="0" err="1"/>
              <a:t>recognition</a:t>
            </a:r>
            <a:r>
              <a:rPr lang="sl-SI" sz="1050" i="1" dirty="0"/>
              <a:t> </a:t>
            </a:r>
            <a:r>
              <a:rPr lang="sl-SI" sz="1050" i="1" dirty="0" err="1"/>
              <a:t>using</a:t>
            </a:r>
            <a:r>
              <a:rPr lang="sl-SI" sz="1050" i="1" dirty="0"/>
              <a:t> </a:t>
            </a:r>
            <a:r>
              <a:rPr lang="sl-SI" sz="1050" i="1" dirty="0" err="1"/>
              <a:t>places</a:t>
            </a:r>
            <a:r>
              <a:rPr lang="sl-SI" sz="1050" i="1" dirty="0"/>
              <a:t> </a:t>
            </a:r>
            <a:r>
              <a:rPr lang="sl-SI" sz="1050" i="1" dirty="0" err="1"/>
              <a:t>database</a:t>
            </a:r>
            <a:r>
              <a:rPr lang="sl-SI" sz="1050" i="1" dirty="0"/>
              <a:t>,”</a:t>
            </a:r>
            <a:r>
              <a:rPr lang="sl-SI" sz="1050" dirty="0"/>
              <a:t> </a:t>
            </a:r>
            <a:r>
              <a:rPr lang="sl-SI" sz="1050" dirty="0" smtClean="0"/>
              <a:t>NIPS </a:t>
            </a:r>
            <a:r>
              <a:rPr lang="sl-SI" sz="105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9008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3" y="2348881"/>
            <a:ext cx="3849097" cy="28868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4" y="2348880"/>
            <a:ext cx="3178609" cy="28868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… towards semantic segmentation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Pixel-wise semantic segmentation of scene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3" y="2348880"/>
            <a:ext cx="3849097" cy="28868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4" y="2348879"/>
            <a:ext cx="3178609" cy="288682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971600" y="5456659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children‘s room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908825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closet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9274" y="1908825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bedroom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2338" y="1908825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living room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7779" y="5456659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dining room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endCxn id="9" idx="2"/>
          </p:cNvCxnSpPr>
          <p:nvPr/>
        </p:nvCxnSpPr>
        <p:spPr bwMode="auto">
          <a:xfrm flipV="1">
            <a:off x="3635896" y="2216602"/>
            <a:ext cx="137599" cy="1455872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endCxn id="8" idx="0"/>
          </p:cNvCxnSpPr>
          <p:nvPr/>
        </p:nvCxnSpPr>
        <p:spPr bwMode="auto">
          <a:xfrm flipH="1">
            <a:off x="1758835" y="3942928"/>
            <a:ext cx="4853" cy="1513731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12" idx="0"/>
          </p:cNvCxnSpPr>
          <p:nvPr/>
        </p:nvCxnSpPr>
        <p:spPr bwMode="auto">
          <a:xfrm>
            <a:off x="6300192" y="4365104"/>
            <a:ext cx="261736" cy="1091555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endCxn id="10" idx="2"/>
          </p:cNvCxnSpPr>
          <p:nvPr/>
        </p:nvCxnSpPr>
        <p:spPr bwMode="auto">
          <a:xfrm flipH="1" flipV="1">
            <a:off x="5622358" y="2216602"/>
            <a:ext cx="305421" cy="996374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endCxn id="11" idx="2"/>
          </p:cNvCxnSpPr>
          <p:nvPr/>
        </p:nvCxnSpPr>
        <p:spPr bwMode="auto">
          <a:xfrm flipH="1" flipV="1">
            <a:off x="7471220" y="2216602"/>
            <a:ext cx="108987" cy="1506532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13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omain-specific adaptations for region proposals&amp;quot;&quot;/&gt;&lt;property id=&quot;20307&quot; value=&quot;256&quot;/&gt;&lt;/object&gt;&lt;object type=&quot;3&quot; unique_id=&quot;10358&quot;&gt;&lt;property id=&quot;20148&quot; value=&quot;5&quot;/&gt;&lt;property id=&quot;20300&quot; value=&quot;Slide 2 - &amp;quot;Traffic sign detection problem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Applying existing region proposals to traffic sign detection&amp;quot;&quot;/&gt;&lt;property id=&quot;20307&quot; value=&quot;269&quot;/&gt;&lt;/object&gt;&lt;object type=&quot;3&quot; unique_id=&quot;10432&quot;&gt;&lt;property id=&quot;20148&quot; value=&quot;5&quot;/&gt;&lt;property id=&quot;20300&quot; value=&quot;Slide 3 - &amp;quot;Existing solutions&amp;quot;&quot;/&gt;&lt;property id=&quot;20307&quot; value=&quot;273&quot;/&gt;&lt;/object&gt;&lt;object type=&quot;3&quot; unique_id=&quot;10433&quot;&gt;&lt;property id=&quot;20148&quot; value=&quot;5&quot;/&gt;&lt;property id=&quot;20300&quot; value=&quot;Slide 11 - &amp;quot;Conclusion&amp;quot;&quot;/&gt;&lt;property id=&quot;20307&quot; value=&quot;272&quot;/&gt;&lt;/object&gt;&lt;object type=&quot;3&quot; unique_id=&quot;10468&quot;&gt;&lt;property id=&quot;20148&quot; value=&quot;5&quot;/&gt;&lt;property id=&quot;20300&quot; value=&quot;Slide 4 - &amp;quot;Our approach&amp;quot;&quot;/&gt;&lt;property id=&quot;20307&quot; value=&quot;274&quot;/&gt;&lt;/object&gt;&lt;object type=&quot;3&quot; unique_id=&quot;10661&quot;&gt;&lt;property id=&quot;20148&quot; value=&quot;5&quot;/&gt;&lt;property id=&quot;20300&quot; value=&quot;Slide 8 - &amp;quot;Proposed improvements&amp;quot;&quot;/&gt;&lt;property id=&quot;20307&quot; value=&quot;275&quot;/&gt;&lt;/object&gt;&lt;object type=&quot;3&quot; unique_id=&quot;10720&quot;&gt;&lt;property id=&quot;20148&quot; value=&quot;5&quot;/&gt;&lt;property id=&quot;20300&quot; value=&quot;Slide 9 - &amp;quot;Domain-specific adaptations of &amp;#x0D;&amp;#x0A;edge-boxes&amp;quot;&quot;/&gt;&lt;property id=&quot;20307&quot; value=&quot;277&quot;/&gt;&lt;/object&gt;&lt;object type=&quot;3&quot; unique_id=&quot;12739&quot;&gt;&lt;property id=&quot;20148&quot; value=&quot;5&quot;/&gt;&lt;property id=&quot;20300&quot; value=&quot;Slide 6 - &amp;quot;State-of-the-art region proposals&amp;quot;&quot;/&gt;&lt;property id=&quot;20307&quot; value=&quot;278&quot;/&gt;&lt;/object&gt;&lt;object type=&quot;3&quot; unique_id=&quot;12922&quot;&gt;&lt;property id=&quot;20148&quot; value=&quot;5&quot;/&gt;&lt;property id=&quot;20300&quot; value=&quot;Slide 10 - &amp;quot;Domain-specific adaptations of &amp;#x0D;&amp;#x0A;edge-boxes&amp;quot;&quot;/&gt;&lt;property id=&quot;20307&quot; value=&quot;279&quot;/&gt;&lt;/object&gt;&lt;object type=&quot;3&quot; unique_id=&quot;15316&quot;&gt;&lt;property id=&quot;20148&quot; value=&quot;5&quot;/&gt;&lt;property id=&quot;20300&quot; value=&quot;Slide 5 - &amp;quot;State-of-the-art region proposals&amp;quot;&quot;/&gt;&lt;property id=&quot;20307&quot; value=&quot;280&quot;/&gt;&lt;/object&gt;&lt;object type=&quot;3&quot; unique_id=&quot;16351&quot;&gt;&lt;property id=&quot;20148&quot; value=&quot;5&quot;/&gt;&lt;property id=&quot;20300&quot; value=&quot;Slide 12 - &amp;quot;Questions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icos_theme">
  <a:themeElements>
    <a:clrScheme name="ViCoS črnooranžna s črto 9">
      <a:dk1>
        <a:srgbClr val="000000"/>
      </a:dk1>
      <a:lt1>
        <a:srgbClr val="FFFFFF"/>
      </a:lt1>
      <a:dk2>
        <a:srgbClr val="DA4027"/>
      </a:dk2>
      <a:lt2>
        <a:srgbClr val="808080"/>
      </a:lt2>
      <a:accent1>
        <a:srgbClr val="000066"/>
      </a:accent1>
      <a:accent2>
        <a:srgbClr val="FF0101"/>
      </a:accent2>
      <a:accent3>
        <a:srgbClr val="FFFFFF"/>
      </a:accent3>
      <a:accent4>
        <a:srgbClr val="000000"/>
      </a:accent4>
      <a:accent5>
        <a:srgbClr val="AAAAB8"/>
      </a:accent5>
      <a:accent6>
        <a:srgbClr val="E70101"/>
      </a:accent6>
      <a:hlink>
        <a:srgbClr val="FFCC00"/>
      </a:hlink>
      <a:folHlink>
        <a:srgbClr val="B2B2B2"/>
      </a:folHlink>
    </a:clrScheme>
    <a:fontScheme name="ViCoS črnooranžna s čr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ViCoS črnooranžna s črt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CoS črnooranžna s črt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8">
        <a:dk1>
          <a:srgbClr val="000000"/>
        </a:dk1>
        <a:lt1>
          <a:srgbClr val="FFFFFF"/>
        </a:lt1>
        <a:dk2>
          <a:srgbClr val="DA4027"/>
        </a:dk2>
        <a:lt2>
          <a:srgbClr val="808080"/>
        </a:lt2>
        <a:accent1>
          <a:srgbClr val="000066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5C00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9">
        <a:dk1>
          <a:srgbClr val="000000"/>
        </a:dk1>
        <a:lt1>
          <a:srgbClr val="FFFFFF"/>
        </a:lt1>
        <a:dk2>
          <a:srgbClr val="DA4027"/>
        </a:dk2>
        <a:lt2>
          <a:srgbClr val="808080"/>
        </a:lt2>
        <a:accent1>
          <a:srgbClr val="000066"/>
        </a:accent1>
        <a:accent2>
          <a:srgbClr val="FF010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0101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84867</TotalTime>
  <Words>232</Words>
  <Application>Microsoft Office PowerPoint</Application>
  <PresentationFormat>On-screen Show (4:3)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Glass Gauge</vt:lpstr>
      <vt:lpstr>Verdana</vt:lpstr>
      <vt:lpstr>vicos_theme</vt:lpstr>
      <vt:lpstr>Part-Based Room Categorization for Household Service Robots</vt:lpstr>
      <vt:lpstr>The problem</vt:lpstr>
      <vt:lpstr>Our approach</vt:lpstr>
      <vt:lpstr>Our approach</vt:lpstr>
      <vt:lpstr>From semantic localization…</vt:lpstr>
      <vt:lpstr>… towards semantic segmentation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Domen</dc:creator>
  <cp:lastModifiedBy>Rok</cp:lastModifiedBy>
  <cp:revision>1191</cp:revision>
  <dcterms:created xsi:type="dcterms:W3CDTF">2012-01-21T15:00:03Z</dcterms:created>
  <dcterms:modified xsi:type="dcterms:W3CDTF">2016-05-17T20:08:00Z</dcterms:modified>
</cp:coreProperties>
</file>